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62" r:id="rId3"/>
    <p:sldId id="272" r:id="rId4"/>
    <p:sldId id="258" r:id="rId5"/>
    <p:sldId id="264" r:id="rId6"/>
    <p:sldId id="263" r:id="rId7"/>
    <p:sldId id="273" r:id="rId8"/>
    <p:sldId id="265" r:id="rId9"/>
    <p:sldId id="266" r:id="rId10"/>
    <p:sldId id="267" r:id="rId11"/>
    <p:sldId id="268" r:id="rId12"/>
    <p:sldId id="260" r:id="rId13"/>
    <p:sldId id="271" r:id="rId14"/>
    <p:sldId id="259" r:id="rId15"/>
    <p:sldId id="274" r:id="rId16"/>
    <p:sldId id="269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7903-8FD6-4E17-B362-CB805EE741E8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44405-5F74-4EDB-B7B5-DF0DB304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8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44405-5F74-4EDB-B7B5-DF0DB304E7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ADFC5CB-3BB6-4F53-9C59-AC162C3C390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F133353-E327-4394-8E4D-8AE683A4F9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381260" cy="10543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The Relationship between Confidence Intervals &amp; Hypothesis Tests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762000" y="4325814"/>
            <a:ext cx="6400800" cy="1752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b="1" dirty="0" smtClean="0"/>
              <a:t>John Krickl</a:t>
            </a:r>
          </a:p>
          <a:p>
            <a:pPr marL="45720" indent="0" algn="ctr">
              <a:buNone/>
            </a:pPr>
            <a:r>
              <a:rPr lang="en-US" b="1" dirty="0" smtClean="0"/>
              <a:t>Glenbrook North High School</a:t>
            </a:r>
          </a:p>
          <a:p>
            <a:pPr marL="45720" indent="0" algn="ctr">
              <a:buNone/>
            </a:pPr>
            <a:r>
              <a:rPr lang="en-US" b="1" dirty="0" smtClean="0"/>
              <a:t>Northbrook, IL</a:t>
            </a:r>
          </a:p>
          <a:p>
            <a:pPr marL="45720" indent="0" algn="ctr">
              <a:buNone/>
            </a:pPr>
            <a:r>
              <a:rPr lang="en-US" b="1" dirty="0" smtClean="0"/>
              <a:t>jkrickl@glenbrook225.org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04800"/>
            <a:ext cx="503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DUALITY STICKS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599"/>
            <a:ext cx="3176252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077200" cy="5109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486399"/>
            <a:ext cx="8967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A-HA moment for many students. Students notice that when our 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btained p-hat (or corresponding test statistic) is on the cusp of the rejection </a:t>
            </a:r>
          </a:p>
          <a:p>
            <a:r>
              <a:rPr lang="en-US" sz="2000" dirty="0" smtClean="0"/>
              <a:t>region, our 95% CI just barely captures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The instant we move further right…</a:t>
            </a:r>
          </a:p>
        </p:txBody>
      </p:sp>
    </p:spTree>
    <p:extLst>
      <p:ext uri="{BB962C8B-B14F-4D97-AF65-F5344CB8AC3E}">
        <p14:creationId xmlns:p14="http://schemas.microsoft.com/office/powerpoint/2010/main" val="35348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599"/>
            <a:ext cx="7995138" cy="56173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0852">
            <a:off x="4889637" y="976600"/>
            <a:ext cx="3582675" cy="10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534401" cy="4681729"/>
          </a:xfrm>
        </p:spPr>
        <p:txBody>
          <a:bodyPr>
            <a:normAutofit/>
          </a:bodyPr>
          <a:lstStyle/>
          <a:p>
            <a:r>
              <a:rPr lang="en-US" dirty="0" smtClean="0"/>
              <a:t>Students work in pairs. 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Person </a:t>
            </a:r>
            <a:r>
              <a:rPr lang="en-US" dirty="0" smtClean="0"/>
              <a:t>A </a:t>
            </a:r>
            <a:r>
              <a:rPr lang="en-US" dirty="0"/>
              <a:t>focuses on the result of 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hypothesis test.</a:t>
            </a:r>
          </a:p>
          <a:p>
            <a:pPr lvl="2"/>
            <a:r>
              <a:rPr lang="en-US" sz="2000" dirty="0"/>
              <a:t>I reject H</a:t>
            </a:r>
            <a:r>
              <a:rPr lang="en-US" sz="2000" baseline="-25000" dirty="0"/>
              <a:t>0</a:t>
            </a:r>
            <a:r>
              <a:rPr lang="en-US" sz="2000" dirty="0"/>
              <a:t> (p = p</a:t>
            </a:r>
            <a:r>
              <a:rPr lang="en-US" sz="2000" baseline="-25000" dirty="0"/>
              <a:t>0</a:t>
            </a:r>
            <a:r>
              <a:rPr lang="en-US" sz="2000" dirty="0"/>
              <a:t>).</a:t>
            </a:r>
          </a:p>
          <a:p>
            <a:pPr lvl="2"/>
            <a:r>
              <a:rPr lang="en-US" sz="2000" dirty="0"/>
              <a:t>I fail to reject H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Person B focuses on the result of the confidence interval.</a:t>
            </a:r>
          </a:p>
          <a:p>
            <a:pPr lvl="2"/>
            <a:r>
              <a:rPr lang="en-US" sz="1800" dirty="0"/>
              <a:t>“I </a:t>
            </a:r>
            <a:r>
              <a:rPr lang="en-US" sz="1800" dirty="0" smtClean="0"/>
              <a:t>do not contain p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, so I reject p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</a:t>
            </a:r>
            <a:r>
              <a:rPr lang="en-US" sz="1800" dirty="0"/>
              <a:t>as a plausible </a:t>
            </a:r>
            <a:r>
              <a:rPr lang="en-US" sz="1800" dirty="0" smtClean="0"/>
              <a:t>value for p”</a:t>
            </a:r>
            <a:endParaRPr lang="en-US" sz="1800" dirty="0"/>
          </a:p>
          <a:p>
            <a:pPr lvl="2"/>
            <a:r>
              <a:rPr lang="en-US" sz="1800" dirty="0"/>
              <a:t>“I contain </a:t>
            </a:r>
            <a:r>
              <a:rPr lang="en-US" sz="1800" dirty="0" smtClean="0"/>
              <a:t>p</a:t>
            </a:r>
            <a:r>
              <a:rPr lang="en-US" sz="1800" baseline="-25000" dirty="0" smtClean="0"/>
              <a:t>0</a:t>
            </a:r>
            <a:r>
              <a:rPr lang="en-US" sz="1800" dirty="0"/>
              <a:t>, so I do not reject p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</a:t>
            </a:r>
            <a:r>
              <a:rPr lang="en-US" sz="1800" dirty="0"/>
              <a:t>as a plausible </a:t>
            </a:r>
            <a:r>
              <a:rPr lang="en-US" sz="1800" dirty="0" smtClean="0"/>
              <a:t>value for p”</a:t>
            </a:r>
            <a:endParaRPr lang="en-US" sz="18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action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6" y="1752600"/>
            <a:ext cx="35712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 smtClean="0"/>
              <a:t>Typical student answer in the past for why this duality occurs: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400" i="1" dirty="0" smtClean="0"/>
              <a:t>“</a:t>
            </a:r>
            <a:r>
              <a:rPr lang="en-US" sz="2400" i="1" dirty="0"/>
              <a:t>Since the hypothesis test </a:t>
            </a:r>
            <a:r>
              <a:rPr lang="en-US" sz="2400" i="1" dirty="0" smtClean="0"/>
              <a:t>rejected p=.48</a:t>
            </a:r>
            <a:r>
              <a:rPr lang="en-US" sz="2400" i="1" dirty="0"/>
              <a:t>, the confidence interval also rejects </a:t>
            </a:r>
            <a:r>
              <a:rPr lang="en-US" sz="2400" i="1" dirty="0" smtClean="0"/>
              <a:t>.48.”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b="1" dirty="0" smtClean="0"/>
              <a:t>After this activity: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400" i="1" dirty="0" smtClean="0"/>
              <a:t>“If we rejected H</a:t>
            </a:r>
            <a:r>
              <a:rPr lang="en-US" sz="2400" i="1" baseline="-25000" dirty="0" smtClean="0"/>
              <a:t>0 </a:t>
            </a:r>
            <a:r>
              <a:rPr lang="en-US" sz="2400" i="1" dirty="0" smtClean="0"/>
              <a:t>, we had a test statistic larger than 1.96 or smaller than -1.96. Since the 95% confidence interval spans 1.96 standard deviations in either direction from our obtained result, we will be too far from p</a:t>
            </a:r>
            <a:r>
              <a:rPr lang="en-US" sz="2400" i="1" baseline="-25000" dirty="0"/>
              <a:t>0</a:t>
            </a:r>
            <a:r>
              <a:rPr lang="en-US" sz="2400" i="1" dirty="0" smtClean="0"/>
              <a:t> to capture it in the interval.”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a one-tailed hypothesis test with alpha = .05, the test will (generally) make the same decision about a hypothesized value of the parameter that a 90% confidence interval will make.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While it </a:t>
            </a:r>
            <a:r>
              <a:rPr lang="en-US" sz="2400" dirty="0" smtClean="0"/>
              <a:t>is not </a:t>
            </a:r>
            <a:r>
              <a:rPr lang="en-US" sz="2400" dirty="0"/>
              <a:t>too difficult to note that </a:t>
            </a:r>
            <a:r>
              <a:rPr lang="en-US" sz="2400" dirty="0" smtClean="0"/>
              <a:t>the </a:t>
            </a:r>
            <a:r>
              <a:rPr lang="en-US" sz="2400" dirty="0"/>
              <a:t>rejection region of a </a:t>
            </a:r>
            <a:r>
              <a:rPr lang="en-US" sz="2400" dirty="0" smtClean="0"/>
              <a:t>one-tailed, one proportion z-test will either be z </a:t>
            </a:r>
            <a:r>
              <a:rPr lang="en-US" sz="2400" dirty="0"/>
              <a:t>&lt; -1.645 or z &gt; 1.645</a:t>
            </a:r>
            <a:r>
              <a:rPr lang="en-US" sz="2400" dirty="0" smtClean="0"/>
              <a:t>, and 1.645 is the critical value for a 90% CI for a population proportion, </a:t>
            </a:r>
            <a:r>
              <a:rPr lang="en-US" sz="2400" dirty="0"/>
              <a:t>I think it packs a lot more punch for the students to </a:t>
            </a:r>
            <a:r>
              <a:rPr lang="en-US" sz="2400" dirty="0" smtClean="0"/>
              <a:t>understand this relationship in a more hands-on way…</a:t>
            </a:r>
            <a:endParaRPr lang="en-US" sz="24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 one-tailed test?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31" y="457200"/>
            <a:ext cx="5786034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308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Students can see that the 90% CI backs up the decision of the hypothesis </a:t>
            </a:r>
          </a:p>
          <a:p>
            <a:r>
              <a:rPr lang="en-US" sz="2000" dirty="0" smtClean="0"/>
              <a:t>test, but the 95% CI does not, as it still captures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97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1" cy="4529329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 smtClean="0"/>
              <a:t>The statement on slide 3 includes the word “generally” because in a one proportion z-test, we use p</a:t>
            </a:r>
            <a:r>
              <a:rPr lang="en-US" sz="2100" baseline="-25000" dirty="0" smtClean="0"/>
              <a:t>0</a:t>
            </a:r>
            <a:r>
              <a:rPr lang="en-US" sz="2100" dirty="0" smtClean="0"/>
              <a:t> when calculating the standard deviation of the sampling distribution of p hat. When we construct the confidence interval, we estimate p</a:t>
            </a:r>
            <a:r>
              <a:rPr lang="en-US" sz="2100" baseline="-25000" dirty="0" smtClean="0"/>
              <a:t>0 </a:t>
            </a:r>
            <a:r>
              <a:rPr lang="en-US" sz="2100" dirty="0" smtClean="0"/>
              <a:t>with p hat, and therefore the standard deviation assuming H</a:t>
            </a:r>
            <a:r>
              <a:rPr lang="en-US" sz="2100" baseline="-25000" dirty="0"/>
              <a:t>0</a:t>
            </a:r>
            <a:r>
              <a:rPr lang="en-US" sz="2100" dirty="0" smtClean="0"/>
              <a:t> is true &amp; the standard error used in the confidence interval will not perfectly match. While this distinction is worth mentioning, I don’t believe it detracts from the message of the activity.</a:t>
            </a:r>
          </a:p>
          <a:p>
            <a:pPr marL="45720" indent="0">
              <a:buNone/>
            </a:pPr>
            <a:endParaRPr lang="en-US" sz="2100" dirty="0" smtClean="0"/>
          </a:p>
          <a:p>
            <a:pPr lvl="2"/>
            <a:r>
              <a:rPr lang="en-US" sz="1900" dirty="0" smtClean="0"/>
              <a:t>As mentioned previously, this made for a great discussion in class.</a:t>
            </a:r>
          </a:p>
          <a:p>
            <a:endParaRPr lang="en-US" sz="2100" dirty="0"/>
          </a:p>
          <a:p>
            <a:r>
              <a:rPr lang="en-US" sz="2100" dirty="0" smtClean="0"/>
              <a:t>The same activity could be done in the context of inference for a population mean, but then degrees of freedom are involved (unless we know </a:t>
            </a:r>
            <a:r>
              <a:rPr lang="el-GR" sz="2100" dirty="0" smtClean="0"/>
              <a:t>σ</a:t>
            </a:r>
            <a:r>
              <a:rPr lang="en-US" sz="2100" dirty="0" smtClean="0"/>
              <a:t>, which is unlikely). This is an activity that I use often &amp; spontaneously in class, so I didn’t want to make a new scale/rejection region each time we had a new sample.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1260" cy="1054394"/>
          </a:xfrm>
        </p:spPr>
        <p:txBody>
          <a:bodyPr/>
          <a:lstStyle/>
          <a:p>
            <a:r>
              <a:rPr lang="en-US" dirty="0" smtClean="0"/>
              <a:t>CLOSING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07893" cy="4407408"/>
          </a:xfrm>
        </p:spPr>
        <p:txBody>
          <a:bodyPr/>
          <a:lstStyle/>
          <a:p>
            <a:pPr marL="45720" indent="0">
              <a:buNone/>
            </a:pPr>
            <a:r>
              <a:rPr lang="en-US" sz="3200" dirty="0" smtClean="0"/>
              <a:t>Please feel free to contact me with any questions or suggestions for improvement…</a:t>
            </a:r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2400" b="1" u="sng" dirty="0" smtClean="0"/>
              <a:t>jkrickl@glenbrook225.org</a:t>
            </a:r>
            <a:endParaRPr lang="en-US" sz="24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70" y="228600"/>
            <a:ext cx="8381260" cy="1054394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686800" cy="1396399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8686800" cy="10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51660"/>
            <a:ext cx="8407893" cy="4373879"/>
          </a:xfrm>
        </p:spPr>
        <p:txBody>
          <a:bodyPr/>
          <a:lstStyle/>
          <a:p>
            <a:pPr marL="45720" indent="0">
              <a:buNone/>
            </a:pPr>
            <a:r>
              <a:rPr lang="en-US" sz="2400" b="1" dirty="0" smtClean="0"/>
              <a:t>“</a:t>
            </a:r>
            <a:r>
              <a:rPr lang="en-US" sz="2400" b="1" dirty="0"/>
              <a:t>Using the same sample, a two-tailed hypothesis test with significance level α will </a:t>
            </a:r>
            <a:r>
              <a:rPr lang="en-US" sz="2400" b="1" dirty="0" smtClean="0"/>
              <a:t>generally* </a:t>
            </a:r>
            <a:r>
              <a:rPr lang="en-US" sz="2400" b="1" dirty="0"/>
              <a:t>make the same decision about a hypothesized value of a parameter as will a </a:t>
            </a:r>
            <a:r>
              <a:rPr lang="en-US" sz="2400" b="1" dirty="0" smtClean="0"/>
              <a:t>100(1 </a:t>
            </a:r>
            <a:r>
              <a:rPr lang="en-US" sz="2400" b="1" dirty="0"/>
              <a:t>- α)% confidence interval</a:t>
            </a:r>
            <a:r>
              <a:rPr lang="en-US" sz="2400" b="1" dirty="0" smtClean="0"/>
              <a:t>.”</a:t>
            </a:r>
          </a:p>
          <a:p>
            <a:pPr marL="45720" indent="0">
              <a:buNone/>
            </a:pPr>
            <a:endParaRPr lang="en-US" sz="2400" b="1" dirty="0" smtClean="0"/>
          </a:p>
          <a:p>
            <a:pPr marL="45720" indent="0">
              <a:buNone/>
            </a:pPr>
            <a:endParaRPr lang="en-US" sz="2400" b="1" dirty="0"/>
          </a:p>
          <a:p>
            <a:pPr marL="45720" indent="0">
              <a:buNone/>
            </a:pPr>
            <a:endParaRPr lang="en-US" sz="2400" b="1" dirty="0"/>
          </a:p>
          <a:p>
            <a:pPr marL="45720" indent="0">
              <a:buNone/>
            </a:pPr>
            <a:r>
              <a:rPr lang="en-US" b="1" dirty="0" smtClean="0"/>
              <a:t>*The difference between                                      does not make</a:t>
            </a:r>
          </a:p>
          <a:p>
            <a:pPr marL="45720" indent="0">
              <a:buNone/>
            </a:pPr>
            <a:r>
              <a:rPr lang="en-US" b="1" dirty="0"/>
              <a:t>t</a:t>
            </a:r>
            <a:r>
              <a:rPr lang="en-US" b="1" dirty="0" smtClean="0"/>
              <a:t>his relationship perfect, but I do not believe this detracts from the big picture of the activity. Also, this difference makes for a great discussion in class.    </a:t>
            </a:r>
            <a:r>
              <a:rPr lang="en-US" sz="1400" b="1" i="1" dirty="0" smtClean="0"/>
              <a:t>(See slide 16 for more reflection on this)</a:t>
            </a:r>
            <a:endParaRPr lang="en-US" sz="1400" b="1" i="1" dirty="0"/>
          </a:p>
          <a:p>
            <a:pPr marL="4572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this STATEMENT more meaningful to students?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7" y="4419600"/>
            <a:ext cx="2667000" cy="6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4000" dirty="0" smtClean="0"/>
          </a:p>
          <a:p>
            <a:pPr lvl="2"/>
            <a:r>
              <a:rPr lang="en-US" sz="3200" dirty="0"/>
              <a:t>P</a:t>
            </a:r>
            <a:r>
              <a:rPr lang="en-US" sz="3200" dirty="0" smtClean="0"/>
              <a:t>opsicle stick </a:t>
            </a:r>
          </a:p>
          <a:p>
            <a:pPr lvl="2"/>
            <a:r>
              <a:rPr lang="en-US" sz="3200" dirty="0"/>
              <a:t>P</a:t>
            </a:r>
            <a:r>
              <a:rPr lang="en-US" sz="3200" dirty="0" smtClean="0"/>
              <a:t>aper clip</a:t>
            </a:r>
          </a:p>
          <a:p>
            <a:pPr lvl="2"/>
            <a:r>
              <a:rPr lang="en-US" sz="3200" dirty="0"/>
              <a:t>P</a:t>
            </a:r>
            <a:r>
              <a:rPr lang="en-US" sz="3200" dirty="0" smtClean="0"/>
              <a:t>ipe cleaners</a:t>
            </a:r>
          </a:p>
          <a:p>
            <a:pPr lvl="3"/>
            <a:r>
              <a:rPr lang="en-US" sz="2800" dirty="0" smtClean="0"/>
              <a:t>Red pipe cleaner: cut to (just over) 29 cm</a:t>
            </a:r>
          </a:p>
          <a:p>
            <a:pPr lvl="3"/>
            <a:r>
              <a:rPr lang="en-US" sz="2800" dirty="0" smtClean="0"/>
              <a:t>Green pipe cleaner: cut to (just under) 25 cm</a:t>
            </a:r>
          </a:p>
          <a:p>
            <a:pPr marL="914400" lvl="2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95698" cy="449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40789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For the sake of simplicity and multiple uses, this activity is constructed visualizing a </a:t>
            </a:r>
            <a:r>
              <a:rPr lang="en-US" sz="3200" dirty="0" smtClean="0">
                <a:solidFill>
                  <a:srgbClr val="FF0000"/>
                </a:solidFill>
              </a:rPr>
              <a:t>95% confidence interval for a population proportion </a:t>
            </a:r>
            <a:r>
              <a:rPr lang="en-US" sz="3200" dirty="0" smtClean="0"/>
              <a:t>in conjunction with the rejection region of a </a:t>
            </a:r>
            <a:r>
              <a:rPr lang="en-US" sz="3200" u="sng" dirty="0" smtClean="0">
                <a:solidFill>
                  <a:srgbClr val="FF0000"/>
                </a:solidFill>
              </a:rPr>
              <a:t>two-tailed</a:t>
            </a:r>
            <a:r>
              <a:rPr lang="en-US" sz="3200" dirty="0" smtClean="0">
                <a:solidFill>
                  <a:srgbClr val="FF0000"/>
                </a:solidFill>
              </a:rPr>
              <a:t>, one proportion z-test </a:t>
            </a:r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ith alpha = .05</a:t>
            </a:r>
            <a:r>
              <a:rPr lang="en-US" sz="3200" dirty="0" smtClean="0"/>
              <a:t>.</a:t>
            </a:r>
          </a:p>
          <a:p>
            <a:endParaRPr lang="en-US" sz="2400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One standard deviation will be represented by </a:t>
            </a:r>
            <a:r>
              <a:rPr lang="en-US" sz="2800" dirty="0" smtClean="0"/>
              <a:t>  </a:t>
            </a:r>
            <a:r>
              <a:rPr lang="en-US" sz="2800" b="1" u="sng" dirty="0" smtClean="0"/>
              <a:t>7.5 </a:t>
            </a:r>
            <a:r>
              <a:rPr lang="en-US" sz="2800" b="1" u="sng" dirty="0"/>
              <a:t>cm</a:t>
            </a:r>
            <a:r>
              <a:rPr lang="en-US" sz="2800" dirty="0"/>
              <a:t> </a:t>
            </a:r>
            <a:r>
              <a:rPr lang="en-US" sz="2800" dirty="0" smtClean="0"/>
              <a:t>when drawn on </a:t>
            </a:r>
            <a:r>
              <a:rPr lang="en-US" sz="2800" dirty="0"/>
              <a:t>the board. Thus</a:t>
            </a:r>
            <a:r>
              <a:rPr lang="en-US" sz="2800" dirty="0" smtClean="0"/>
              <a:t>:</a:t>
            </a:r>
          </a:p>
          <a:p>
            <a:pPr marL="45720" indent="0">
              <a:buNone/>
            </a:pPr>
            <a:endParaRPr lang="en-US" sz="2800" dirty="0"/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Red pipe cleaner </a:t>
            </a:r>
            <a:r>
              <a:rPr lang="en-US" sz="2200" dirty="0"/>
              <a:t>(29.4 cm) represents a 95% confidence interval</a:t>
            </a:r>
          </a:p>
          <a:p>
            <a:pPr lvl="1"/>
            <a:r>
              <a:rPr lang="en-US" sz="2200" dirty="0">
                <a:solidFill>
                  <a:srgbClr val="00B050"/>
                </a:solidFill>
              </a:rPr>
              <a:t>Green pipe cleaner </a:t>
            </a:r>
            <a:r>
              <a:rPr lang="en-US" sz="2200" dirty="0"/>
              <a:t>(</a:t>
            </a:r>
            <a:r>
              <a:rPr lang="en-US" sz="2200" dirty="0" smtClean="0"/>
              <a:t>24.7 </a:t>
            </a:r>
            <a:r>
              <a:rPr lang="en-US" sz="2200" dirty="0"/>
              <a:t>cm) represents a 90% confidence interval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800" dirty="0"/>
              <a:t>Having this consistent scale allows you to quickly recreate a sketch of the standard normal distribution that will match up with the sticks we have created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908" y="5334000"/>
            <a:ext cx="8593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start by having the students put the popsicle stick at the center of the distribution. </a:t>
            </a:r>
            <a:endParaRPr lang="en-US" dirty="0"/>
          </a:p>
          <a:p>
            <a:r>
              <a:rPr lang="en-US" dirty="0" smtClean="0"/>
              <a:t>While this is a sketch of the standard normal distribution, I put p</a:t>
            </a:r>
            <a:r>
              <a:rPr lang="en-US" baseline="-25000" dirty="0"/>
              <a:t>0</a:t>
            </a:r>
            <a:r>
              <a:rPr lang="en-US" dirty="0" smtClean="0"/>
              <a:t> in parentheses </a:t>
            </a:r>
          </a:p>
          <a:p>
            <a:r>
              <a:rPr lang="en-US" dirty="0"/>
              <a:t>b</a:t>
            </a:r>
            <a:r>
              <a:rPr lang="en-US" dirty="0" smtClean="0"/>
              <a:t>elow z = 0 to remind students than an obtained p-hat equal to p</a:t>
            </a:r>
            <a:r>
              <a:rPr lang="en-US" baseline="-25000" dirty="0" smtClean="0"/>
              <a:t>0</a:t>
            </a:r>
            <a:r>
              <a:rPr lang="en-US" dirty="0" smtClean="0"/>
              <a:t> corresponds with a </a:t>
            </a:r>
          </a:p>
          <a:p>
            <a:r>
              <a:rPr lang="en-US" dirty="0"/>
              <a:t>t</a:t>
            </a:r>
            <a:r>
              <a:rPr lang="en-US" dirty="0" smtClean="0"/>
              <a:t>est statistic of 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19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our CI and our hypothesis test do not find evidence against p</a:t>
            </a:r>
            <a:r>
              <a:rPr lang="en-US" sz="1400" dirty="0" smtClean="0"/>
              <a:t>0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1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20688</TotalTime>
  <Words>868</Words>
  <Application>Microsoft Office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  The Relationship between Confidence Intervals &amp; Hypothesis Tests</vt:lpstr>
      <vt:lpstr>Motivation</vt:lpstr>
      <vt:lpstr>How can we make this STATEMENT more meaningful to students?</vt:lpstr>
      <vt:lpstr>Construction</vt:lpstr>
      <vt:lpstr>RESULT</vt:lpstr>
      <vt:lpstr>Logistics</vt:lpstr>
      <vt:lpstr>LOGISTICS</vt:lpstr>
      <vt:lpstr>PowerPoint Presentation</vt:lpstr>
      <vt:lpstr>PowerPoint Presentation</vt:lpstr>
      <vt:lpstr>PowerPoint Presentation</vt:lpstr>
      <vt:lpstr>PowerPoint Presentation</vt:lpstr>
      <vt:lpstr>In action</vt:lpstr>
      <vt:lpstr>BEFORE AND AFTER</vt:lpstr>
      <vt:lpstr>What about a one-tailed test?</vt:lpstr>
      <vt:lpstr>PowerPoint Presentation</vt:lpstr>
      <vt:lpstr>CLOSING COMMENTS</vt:lpstr>
      <vt:lpstr>Thank you!</vt:lpstr>
    </vt:vector>
  </TitlesOfParts>
  <Company>District 225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GBHSD</dc:creator>
  <cp:lastModifiedBy>GBHSD</cp:lastModifiedBy>
  <cp:revision>81</cp:revision>
  <dcterms:created xsi:type="dcterms:W3CDTF">2016-05-17T17:08:50Z</dcterms:created>
  <dcterms:modified xsi:type="dcterms:W3CDTF">2016-06-01T02:15:43Z</dcterms:modified>
</cp:coreProperties>
</file>