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7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8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7" r:id="rId2"/>
    <p:sldId id="275" r:id="rId3"/>
    <p:sldId id="259" r:id="rId4"/>
    <p:sldId id="261" r:id="rId5"/>
    <p:sldId id="263" r:id="rId6"/>
    <p:sldId id="265" r:id="rId7"/>
    <p:sldId id="276" r:id="rId8"/>
    <p:sldId id="268" r:id="rId9"/>
    <p:sldId id="269" r:id="rId10"/>
    <p:sldId id="279" r:id="rId11"/>
    <p:sldId id="260" r:id="rId12"/>
    <p:sldId id="266" r:id="rId13"/>
    <p:sldId id="278" r:id="rId14"/>
    <p:sldId id="262" r:id="rId15"/>
    <p:sldId id="280" r:id="rId16"/>
    <p:sldId id="270" r:id="rId17"/>
    <p:sldId id="272" r:id="rId18"/>
    <p:sldId id="273" r:id="rId19"/>
    <p:sldId id="274" r:id="rId20"/>
  </p:sldIdLst>
  <p:sldSz cx="9144000" cy="6858000" type="letter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CC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34580" autoAdjust="0"/>
    <p:restoredTop sz="75735" autoAdjust="0"/>
  </p:normalViewPr>
  <p:slideViewPr>
    <p:cSldViewPr>
      <p:cViewPr>
        <p:scale>
          <a:sx n="70" d="100"/>
          <a:sy n="70" d="100"/>
        </p:scale>
        <p:origin x="-107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1" Type="http://schemas.openxmlformats.org/officeDocument/2006/relationships/image" Target="../media/image32.wmf"/><Relationship Id="rId2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86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3324E-3E03-44AC-B097-B9724FAE6B15}" type="datetimeFigureOut">
              <a:rPr lang="en-US" smtClean="0"/>
              <a:t>7/26/13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86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D51D2-6F22-42DE-96AB-023910DC1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01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CC74DF-9113-43D1-8B12-A47217A85FC2}" type="datetimeFigureOut">
              <a:rPr lang="en-US" smtClean="0"/>
              <a:t>7/26/13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DC8B90-BD82-41BC-AA9A-9F7AB4C77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48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</a:p>
          <a:p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year of teaching coming up</a:t>
            </a:r>
            <a:endParaRPr lang="en-US" baseline="0" dirty="0" smtClean="0"/>
          </a:p>
          <a:p>
            <a:r>
              <a:rPr lang="en-US" baseline="0" dirty="0" smtClean="0"/>
              <a:t>AP Stats for past 12 years</a:t>
            </a:r>
          </a:p>
          <a:p>
            <a:r>
              <a:rPr lang="en-US" baseline="0" dirty="0" smtClean="0"/>
              <a:t>AP Reader for past 6</a:t>
            </a:r>
          </a:p>
          <a:p>
            <a:r>
              <a:rPr lang="en-US" baseline="0" dirty="0" err="1" smtClean="0"/>
              <a:t>Reg</a:t>
            </a:r>
            <a:r>
              <a:rPr lang="en-US" baseline="0" dirty="0" smtClean="0"/>
              <a:t> Stats – SRIS</a:t>
            </a:r>
          </a:p>
          <a:p>
            <a:r>
              <a:rPr lang="en-US" baseline="0" dirty="0" smtClean="0"/>
              <a:t>Coach – softball, golf, baseball, tennis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079B4-383D-40A3-9CC7-28DAC14AD49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293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was this</a:t>
            </a:r>
            <a:r>
              <a:rPr lang="en-US" baseline="0" dirty="0" smtClean="0"/>
              <a:t> year’s #5</a:t>
            </a:r>
          </a:p>
          <a:p>
            <a:endParaRPr lang="en-US" baseline="0" dirty="0" smtClean="0"/>
          </a:p>
          <a:p>
            <a:r>
              <a:rPr lang="en-US" baseline="0" dirty="0" smtClean="0"/>
              <a:t>Importance of simulation – 3 of the last 5 years have had it –this year this question was the worst, and this part was the worst part of it</a:t>
            </a:r>
          </a:p>
          <a:p>
            <a:endParaRPr lang="en-US" baseline="0" dirty="0" smtClean="0"/>
          </a:p>
          <a:p>
            <a:r>
              <a:rPr lang="en-US" baseline="0" dirty="0" smtClean="0"/>
              <a:t>Teach them simulation – and doing it through sports is easy – it is easy for them to understand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C8B90-BD82-41BC-AA9A-9F7AB4C776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41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Regular stats class did basketball shooting – distraction </a:t>
            </a:r>
            <a:r>
              <a:rPr lang="en-US" dirty="0" err="1" smtClean="0"/>
              <a:t>vs</a:t>
            </a:r>
            <a:r>
              <a:rPr lang="en-US" dirty="0" smtClean="0"/>
              <a:t> no distraction</a:t>
            </a:r>
          </a:p>
          <a:p>
            <a:r>
              <a:rPr lang="en-US" dirty="0" smtClean="0"/>
              <a:t>Control – ball, hoop, </a:t>
            </a:r>
            <a:r>
              <a:rPr lang="en-US" dirty="0" err="1" smtClean="0"/>
              <a:t>warmup</a:t>
            </a:r>
            <a:r>
              <a:rPr lang="en-US" dirty="0" smtClean="0"/>
              <a:t>,</a:t>
            </a:r>
            <a:r>
              <a:rPr lang="en-US" baseline="0" dirty="0" smtClean="0"/>
              <a:t> motion, conditions</a:t>
            </a:r>
          </a:p>
          <a:p>
            <a:r>
              <a:rPr lang="en-US" baseline="0" dirty="0" smtClean="0"/>
              <a:t>Randomization – prevent ‘hot hand’</a:t>
            </a:r>
          </a:p>
          <a:p>
            <a:r>
              <a:rPr lang="en-US" baseline="0" dirty="0" smtClean="0"/>
              <a:t>Easier to identify the response variable and what would affect it</a:t>
            </a:r>
          </a:p>
          <a:p>
            <a:r>
              <a:rPr lang="en-US" baseline="0" dirty="0" smtClean="0"/>
              <a:t>Replication</a:t>
            </a:r>
          </a:p>
          <a:p>
            <a:r>
              <a:rPr lang="en-US" baseline="0" dirty="0" smtClean="0"/>
              <a:t>Blocking?</a:t>
            </a:r>
          </a:p>
          <a:p>
            <a:r>
              <a:rPr lang="en-US" baseline="0" dirty="0" smtClean="0"/>
              <a:t>Blinding?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C8B90-BD82-41BC-AA9A-9F7AB4C776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67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When:  As opening to ED unit.</a:t>
            </a:r>
          </a:p>
          <a:p>
            <a:endParaRPr lang="en-US" dirty="0" smtClean="0"/>
          </a:p>
          <a:p>
            <a:r>
              <a:rPr lang="en-US" dirty="0" smtClean="0"/>
              <a:t>Run the experiment – Have</a:t>
            </a:r>
            <a:r>
              <a:rPr lang="en-US" baseline="0" dirty="0" smtClean="0"/>
              <a:t> them create or explore what would be needed for this experiment – to decide which is the better putter?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 we need it to be one person putting, or a whole bunch of people putting?  (Scope of Inference)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What elements do we need to control?</a:t>
            </a:r>
          </a:p>
          <a:p>
            <a:r>
              <a:rPr lang="en-US" dirty="0" smtClean="0"/>
              <a:t>Do we need to randomize – don’t use that word yet – let them think of these issues in common</a:t>
            </a:r>
            <a:r>
              <a:rPr lang="en-US" baseline="0" dirty="0" smtClean="0"/>
              <a:t> sense terms. Make sure if they say no, that they tie it to the RV.</a:t>
            </a:r>
          </a:p>
          <a:p>
            <a:r>
              <a:rPr lang="en-US" baseline="0" dirty="0" smtClean="0"/>
              <a:t>How many times do we need to putt with each putter? Just one?  Why not? Enough – what does that mean? </a:t>
            </a:r>
          </a:p>
          <a:p>
            <a:r>
              <a:rPr lang="en-US" baseline="0" dirty="0" smtClean="0"/>
              <a:t>Will they know which type of putter they are using?  Is that important?  (Might try harder with one or the other – so what)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Introduce obstacles – now what?  (Blocking)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C8B90-BD82-41BC-AA9A-9F7AB4C776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22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</a:t>
            </a:r>
            <a:r>
              <a:rPr lang="en-US" baseline="0" dirty="0" smtClean="0"/>
              <a:t> three putters – now it is a chi-square!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C8B90-BD82-41BC-AA9A-9F7AB4C776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67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fantasy leagues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Role of GM – something anyone can do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C8B90-BD82-41BC-AA9A-9F7AB4C776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23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C8B90-BD82-41BC-AA9A-9F7AB4C776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20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Kids can probably see how points</a:t>
            </a:r>
            <a:r>
              <a:rPr lang="en-US" baseline="0" dirty="0" smtClean="0"/>
              <a:t> scored is better</a:t>
            </a:r>
          </a:p>
          <a:p>
            <a:r>
              <a:rPr lang="en-US" baseline="0" dirty="0" smtClean="0"/>
              <a:t>Can lead to discussion of correlation and causation</a:t>
            </a:r>
          </a:p>
          <a:p>
            <a:r>
              <a:rPr lang="en-US" baseline="0" dirty="0" smtClean="0"/>
              <a:t>Talk about s = </a:t>
            </a:r>
            <a:r>
              <a:rPr lang="en-US" baseline="0" dirty="0" err="1" smtClean="0"/>
              <a:t>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dev</a:t>
            </a:r>
            <a:r>
              <a:rPr lang="en-US" baseline="0" dirty="0" smtClean="0"/>
              <a:t> of residuals – can calculate in excel easily – typically, our prediction of number of wins is off by about 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Sports provides a context they can more easily grasp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C8B90-BD82-41BC-AA9A-9F7AB4C776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79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come up with regression examples for just about any sport.  </a:t>
            </a:r>
          </a:p>
          <a:p>
            <a:endParaRPr lang="en-US" dirty="0" smtClean="0"/>
          </a:p>
          <a:p>
            <a:r>
              <a:rPr lang="en-US" dirty="0" smtClean="0"/>
              <a:t>The kids will be more engaged because it is something that interests them.  </a:t>
            </a:r>
          </a:p>
          <a:p>
            <a:endParaRPr lang="en-US" dirty="0" smtClean="0"/>
          </a:p>
          <a:p>
            <a:r>
              <a:rPr lang="en-US" dirty="0" smtClean="0"/>
              <a:t>The material is ripe for this kind of discussion.  </a:t>
            </a:r>
          </a:p>
          <a:p>
            <a:endParaRPr lang="en-US" dirty="0" smtClean="0"/>
          </a:p>
          <a:p>
            <a:r>
              <a:rPr lang="en-US" dirty="0" smtClean="0"/>
              <a:t>They can also then bring it back to their coach and possibly use it – imagine how cool that would be!</a:t>
            </a:r>
          </a:p>
          <a:p>
            <a:endParaRPr lang="en-US" dirty="0" smtClean="0"/>
          </a:p>
          <a:p>
            <a:r>
              <a:rPr lang="en-US" dirty="0" smtClean="0"/>
              <a:t>Also can segue way to multiple linear regression as a post AP topic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C8B90-BD82-41BC-AA9A-9F7AB4C776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48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James Bush talk from BP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C8B90-BD82-41BC-AA9A-9F7AB4C776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91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C8B90-BD82-41BC-AA9A-9F7AB4C776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87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Why? Why AP Stats through sports?</a:t>
            </a:r>
          </a:p>
          <a:p>
            <a:r>
              <a:rPr lang="en-US" dirty="0" smtClean="0"/>
              <a:t>Two premises</a:t>
            </a:r>
            <a:r>
              <a:rPr lang="en-US" baseline="0" dirty="0" smtClean="0"/>
              <a:t> – without which this talk is useless</a:t>
            </a:r>
          </a:p>
          <a:p>
            <a:r>
              <a:rPr lang="en-US" baseline="0" dirty="0" smtClean="0"/>
              <a:t> first, growth of Stats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Rise of AP Stats exam – this year over 170,000 – over 1 million questions answered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C8B90-BD82-41BC-AA9A-9F7AB4C776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32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– growth of sports</a:t>
            </a:r>
          </a:p>
          <a:p>
            <a:r>
              <a:rPr lang="en-US" dirty="0" smtClean="0"/>
              <a:t>Over 55%</a:t>
            </a:r>
            <a:r>
              <a:rPr lang="en-US" baseline="0" dirty="0" smtClean="0"/>
              <a:t> of all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students play a sport.  </a:t>
            </a:r>
          </a:p>
          <a:p>
            <a:r>
              <a:rPr lang="en-US" baseline="0" dirty="0" smtClean="0"/>
              <a:t>How many activities are there that over half of your student body/your class takes part in?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can tailor the activity to the area, the school, the team.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C8B90-BD82-41BC-AA9A-9F7AB4C776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56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Stats is growing and more kids are taking it, and it can expected that that will continue to rise</a:t>
            </a:r>
          </a:p>
          <a:p>
            <a:r>
              <a:rPr lang="en-US" dirty="0" smtClean="0"/>
              <a:t>Sports is also incredibly popular across gender -  either in a participatory or observer standpoint</a:t>
            </a:r>
          </a:p>
          <a:p>
            <a:endParaRPr lang="en-US" dirty="0" smtClean="0"/>
          </a:p>
          <a:p>
            <a:r>
              <a:rPr lang="en-US" dirty="0" smtClean="0"/>
              <a:t>So here are three ways to use Sports to help the</a:t>
            </a:r>
            <a:r>
              <a:rPr lang="en-US" baseline="0" dirty="0" smtClean="0"/>
              <a:t> kids get Stats concepts – by providing a context they can understand, relate to, and remember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C8B90-BD82-41BC-AA9A-9F7AB4C776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32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When:  As opening to unit on Statistical Inference</a:t>
            </a:r>
          </a:p>
          <a:p>
            <a:endParaRPr lang="en-US" dirty="0" smtClean="0"/>
          </a:p>
          <a:p>
            <a:r>
              <a:rPr lang="en-US" dirty="0" smtClean="0"/>
              <a:t>Pick any two sports entities to compare</a:t>
            </a:r>
            <a:r>
              <a:rPr lang="en-US" baseline="0" dirty="0" smtClean="0"/>
              <a:t> – two teams, two players – could be pro, college, own school, players from your own class!</a:t>
            </a:r>
          </a:p>
          <a:p>
            <a:endParaRPr lang="en-US" dirty="0" smtClean="0"/>
          </a:p>
          <a:p>
            <a:r>
              <a:rPr lang="en-US" dirty="0" smtClean="0"/>
              <a:t>Only an observational study, not an experiment, so even if we have statistically significant evidence, we cannot</a:t>
            </a:r>
            <a:r>
              <a:rPr lang="en-US" baseline="0" dirty="0" smtClean="0"/>
              <a:t> say that one or the other is the cause of Detroit’s success.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C8B90-BD82-41BC-AA9A-9F7AB4C776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09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C8B90-BD82-41BC-AA9A-9F7AB4C776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89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introduce terminology</a:t>
            </a:r>
            <a:r>
              <a:rPr lang="en-US" baseline="0" dirty="0" smtClean="0"/>
              <a:t> here if you choose – but more important to get them thinking about the comparison they are going to make – introduce them to the logic of Stat Inference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talk how this data is representative of all data – ask them what type of sample this is (cluster)</a:t>
            </a:r>
          </a:p>
          <a:p>
            <a:endParaRPr lang="en-US" dirty="0" smtClean="0"/>
          </a:p>
          <a:p>
            <a:r>
              <a:rPr lang="en-US" dirty="0" smtClean="0"/>
              <a:t>Not reasonable to use a normal approximation for the sampling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C8B90-BD82-41BC-AA9A-9F7AB4C776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27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Although a normal approximation cannot be used, it is possible to simulate the distribution of ˆ ˆ</a:t>
            </a:r>
          </a:p>
          <a:p>
            <a:r>
              <a:rPr lang="en-US" dirty="0" smtClean="0"/>
              <a:t>P=</a:t>
            </a:r>
            <a:r>
              <a:rPr lang="en-US" dirty="0" err="1" smtClean="0"/>
              <a:t>hatMC</a:t>
            </a:r>
            <a:r>
              <a:rPr lang="en-US" dirty="0" smtClean="0"/>
              <a:t> – p-hat AJ. Under </a:t>
            </a:r>
            <a:r>
              <a:rPr lang="en-US" baseline="0" dirty="0" smtClean="0"/>
              <a:t> </a:t>
            </a:r>
            <a:r>
              <a:rPr lang="en-US" dirty="0" smtClean="0"/>
              <a:t>the assumption that the null hypothesis is true, 10,000 values of ˆ ˆ</a:t>
            </a:r>
          </a:p>
          <a:p>
            <a:r>
              <a:rPr lang="en-US" dirty="0" smtClean="0"/>
              <a:t>P=</a:t>
            </a:r>
            <a:r>
              <a:rPr lang="en-US" dirty="0" err="1" smtClean="0"/>
              <a:t>hatMC</a:t>
            </a:r>
            <a:r>
              <a:rPr lang="en-US" dirty="0" smtClean="0"/>
              <a:t> – p-hat </a:t>
            </a:r>
            <a:r>
              <a:rPr lang="en-US" dirty="0" err="1" smtClean="0"/>
              <a:t>AJwere</a:t>
            </a:r>
            <a:r>
              <a:rPr lang="en-US" dirty="0" smtClean="0"/>
              <a:t> simulated. The histogram below </a:t>
            </a:r>
            <a:r>
              <a:rPr lang="en-US" baseline="0" dirty="0" smtClean="0"/>
              <a:t> </a:t>
            </a:r>
            <a:r>
              <a:rPr lang="en-US" dirty="0" smtClean="0"/>
              <a:t>shows the results of the simulation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C8B90-BD82-41BC-AA9A-9F7AB4C776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28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the results of the simulation, what can be concluded about the relationship between MC and AJ?</a:t>
            </a:r>
          </a:p>
          <a:p>
            <a:endParaRPr lang="en-US" dirty="0" smtClean="0"/>
          </a:p>
          <a:p>
            <a:r>
              <a:rPr lang="en-US" dirty="0" smtClean="0"/>
              <a:t>Spells out what a p-value</a:t>
            </a:r>
            <a:r>
              <a:rPr lang="en-US" baseline="0" dirty="0" smtClean="0"/>
              <a:t> is.  Many, if not most, can make a conclusion from a hypothesis test, but can they interpret a p-value?  Do they recognize what it represents?  The questions are evolving – isn’t just a straightforward Inference question – they pervade the questions.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C8B90-BD82-41BC-AA9A-9F7AB4C776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41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A02EC7-723C-D84B-8748-F924D79B205E}" type="datetime1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7/26/13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B5D252-C0AA-4E13-A73F-93651DFDA83E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8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CAF4FE-B904-3443-A7D5-1E18AA422C7E}" type="datetime1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7/26/13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B5D252-C0AA-4E13-A73F-93651DFDA83E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166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A2C7BD-6262-AC47-828B-C77C4F41E530}" type="datetime1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7/26/13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B5D252-C0AA-4E13-A73F-93651DFDA83E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364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6D84-7082-3A48-8ACB-4295AE8756F6}" type="datetime1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7/26/13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B5D252-C0AA-4E13-A73F-93651DFDA83E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2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6181C7-0CE5-BC4A-B459-3319D7846E82}" type="datetime1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7/26/13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B5D252-C0AA-4E13-A73F-93651DFDA83E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50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B60FD7-1EFE-A94F-A23B-244603DD7BBE}" type="datetime1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7/26/13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B5D252-C0AA-4E13-A73F-93651DFDA83E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63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579CF3-A0FF-F248-BF19-49A0D2EAB7E0}" type="datetime1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7/26/13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B5D252-C0AA-4E13-A73F-93651DFDA83E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92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0F9130-B13B-3640-B702-BB3E1FAAFC5C}" type="datetime1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7/26/13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B5D252-C0AA-4E13-A73F-93651DFDA83E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76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75A227-ACB4-A94C-A27B-D59CF3D18B57}" type="datetime1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7/26/13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B5D252-C0AA-4E13-A73F-93651DFDA83E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265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1B08FC-AD18-4249-B958-76D0B803DC6F}" type="datetime1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7/26/13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B5D252-C0AA-4E13-A73F-93651DFDA83E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686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58D530-C014-2543-B958-E5DE49BFF9C8}" type="datetime1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7/26/13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B5D252-C0AA-4E13-A73F-93651DFDA83E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CEB966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976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C680293-C6DE-DA4E-A177-533C324DA5A5}" type="datetime1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7/26/13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DB5D252-C0AA-4E13-A73F-93651DFDA83E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5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buckley@gonzaga.org" TargetMode="External"/><Relationship Id="rId4" Type="http://schemas.openxmlformats.org/officeDocument/2006/relationships/image" Target="../media/image2.gif"/><Relationship Id="rId5" Type="http://schemas.openxmlformats.org/officeDocument/2006/relationships/image" Target="../media/image3.jpeg"/><Relationship Id="rId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30.jpeg"/><Relationship Id="rId5" Type="http://schemas.openxmlformats.org/officeDocument/2006/relationships/image" Target="../media/image27.jpeg"/><Relationship Id="rId6" Type="http://schemas.openxmlformats.org/officeDocument/2006/relationships/image" Target="../media/image28.gif"/><Relationship Id="rId7" Type="http://schemas.openxmlformats.org/officeDocument/2006/relationships/oleObject" Target="../embeddings/oleObject8.bin"/><Relationship Id="rId8" Type="http://schemas.openxmlformats.org/officeDocument/2006/relationships/image" Target="../media/image2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youtube.com/watch?v=yGf6LNWY9A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cs.whfreeman.com/sris/" TargetMode="External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emf"/><Relationship Id="rId12" Type="http://schemas.openxmlformats.org/officeDocument/2006/relationships/oleObject" Target="../embeddings/oleObject12.bin"/><Relationship Id="rId13" Type="http://schemas.openxmlformats.org/officeDocument/2006/relationships/image" Target="../media/image3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oleObject" Target="../embeddings/oleObject9.bin"/><Relationship Id="rId7" Type="http://schemas.openxmlformats.org/officeDocument/2006/relationships/image" Target="../media/image32.w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33.wmf"/><Relationship Id="rId10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cs.whfreeman.com/sris/" TargetMode="External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7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emf"/><Relationship Id="rId12" Type="http://schemas.openxmlformats.org/officeDocument/2006/relationships/oleObject" Target="../embeddings/oleObject7.bin"/><Relationship Id="rId13" Type="http://schemas.openxmlformats.org/officeDocument/2006/relationships/image" Target="../media/image2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oleObject" Target="../embeddings/oleObject4.bin"/><Relationship Id="rId7" Type="http://schemas.openxmlformats.org/officeDocument/2006/relationships/image" Target="../media/image19.e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20.emf"/><Relationship Id="rId10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lock5stat.com/statkey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/>
          <a:lstStyle/>
          <a:p>
            <a:r>
              <a:rPr lang="en-US" dirty="0">
                <a:effectLst/>
              </a:rPr>
              <a:t>The </a:t>
            </a:r>
            <a:r>
              <a:rPr lang="en-US" i="1" dirty="0" err="1">
                <a:effectLst/>
              </a:rPr>
              <a:t>Moneyball</a:t>
            </a:r>
            <a:r>
              <a:rPr lang="en-US" dirty="0">
                <a:effectLst/>
              </a:rPr>
              <a:t> Effect:  Teaching AP Statistics through Sports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2514600"/>
            <a:ext cx="7406640" cy="2438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Paul Buckley</a:t>
            </a:r>
          </a:p>
          <a:p>
            <a:pPr algn="ctr"/>
            <a:r>
              <a:rPr lang="en-US" dirty="0" smtClean="0"/>
              <a:t>Gonzaga College High School</a:t>
            </a:r>
          </a:p>
          <a:p>
            <a:pPr algn="ctr"/>
            <a:r>
              <a:rPr lang="en-US" dirty="0" smtClean="0"/>
              <a:t>Washington, DC</a:t>
            </a:r>
          </a:p>
          <a:p>
            <a:pPr algn="ctr"/>
            <a:r>
              <a:rPr lang="en-US" dirty="0" smtClean="0">
                <a:hlinkClick r:id="rId3"/>
              </a:rPr>
              <a:t>pbuckley@gonzaga.org</a:t>
            </a:r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D252-C0AA-4E13-A73F-93651DFDA83E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1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r="7630" b="3809"/>
          <a:stretch/>
        </p:blipFill>
        <p:spPr bwMode="auto">
          <a:xfrm>
            <a:off x="2318068" y="4572000"/>
            <a:ext cx="5635625" cy="2017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580" y="5410200"/>
            <a:ext cx="14097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5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D252-C0AA-4E13-A73F-93651DFDA83E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10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86435"/>
            <a:ext cx="6172200" cy="651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212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381000"/>
            <a:ext cx="7406640" cy="91768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Experimental Design Through </a:t>
            </a:r>
            <a:r>
              <a:rPr lang="en-US" sz="2800" dirty="0"/>
              <a:t>Sports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447800" y="1600200"/>
            <a:ext cx="7406640" cy="816936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7030A0"/>
                </a:solidFill>
              </a:rPr>
              <a:t>Which is the better putter?</a:t>
            </a:r>
            <a:endParaRPr lang="en-US" u="sng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D252-C0AA-4E13-A73F-93651DFDA83E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11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6" name="Picture 5" descr="4020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24200"/>
            <a:ext cx="2063858" cy="2029460"/>
          </a:xfrm>
          <a:prstGeom prst="rect">
            <a:avLst/>
          </a:prstGeom>
        </p:spPr>
      </p:pic>
      <p:pic>
        <p:nvPicPr>
          <p:cNvPr id="8" name="Picture 7" descr="golf-putter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438400"/>
            <a:ext cx="1422400" cy="166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22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 – </a:t>
            </a:r>
            <a:r>
              <a:rPr lang="en-US" dirty="0" smtClean="0"/>
              <a:t>putter, ball, ‘course’, swing</a:t>
            </a:r>
            <a:endParaRPr lang="en-US" dirty="0"/>
          </a:p>
          <a:p>
            <a:r>
              <a:rPr lang="en-US" dirty="0"/>
              <a:t>Randomization – prevent ‘hot hand’</a:t>
            </a:r>
          </a:p>
          <a:p>
            <a:r>
              <a:rPr lang="en-US" dirty="0"/>
              <a:t>Easier to identify the response variable and what would affect it</a:t>
            </a:r>
          </a:p>
          <a:p>
            <a:r>
              <a:rPr lang="en-US" dirty="0"/>
              <a:t>Replication</a:t>
            </a:r>
          </a:p>
          <a:p>
            <a:r>
              <a:rPr lang="en-US" dirty="0" smtClean="0"/>
              <a:t>Blinding</a:t>
            </a:r>
            <a:endParaRPr lang="en-US" dirty="0"/>
          </a:p>
          <a:p>
            <a:r>
              <a:rPr lang="en-US" dirty="0" smtClean="0"/>
              <a:t>Blocking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D252-C0AA-4E13-A73F-93651DFDA83E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12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15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381000"/>
            <a:ext cx="7406640" cy="91768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Experimental Design Through </a:t>
            </a:r>
            <a:r>
              <a:rPr lang="en-US" sz="2800" dirty="0"/>
              <a:t>Sports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447800" y="1600200"/>
            <a:ext cx="7406640" cy="816936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7030A0"/>
                </a:solidFill>
              </a:rPr>
              <a:t>Which is the better putter?</a:t>
            </a:r>
            <a:endParaRPr lang="en-US" u="sng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D252-C0AA-4E13-A73F-93651DFDA83E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13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3" name="Picture 2" descr="taylormade_rossa_core_classics_putters_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572000"/>
            <a:ext cx="1581531" cy="1600200"/>
          </a:xfrm>
          <a:prstGeom prst="rect">
            <a:avLst/>
          </a:prstGeom>
        </p:spPr>
      </p:pic>
      <p:pic>
        <p:nvPicPr>
          <p:cNvPr id="6" name="Picture 5" descr="4020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24200"/>
            <a:ext cx="2063858" cy="2029460"/>
          </a:xfrm>
          <a:prstGeom prst="rect">
            <a:avLst/>
          </a:prstGeom>
        </p:spPr>
      </p:pic>
      <p:pic>
        <p:nvPicPr>
          <p:cNvPr id="8" name="Picture 7" descr="golf-putter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438400"/>
            <a:ext cx="1422400" cy="166116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886856"/>
              </p:ext>
            </p:extLst>
          </p:nvPr>
        </p:nvGraphicFramePr>
        <p:xfrm>
          <a:off x="3352800" y="609600"/>
          <a:ext cx="4246033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7" imgW="215900" imgH="228600" progId="Equation.3">
                  <p:embed/>
                </p:oleObj>
              </mc:Choice>
              <mc:Fallback>
                <p:oleObj name="Equation" r:id="rId7" imgW="215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52800" y="609600"/>
                        <a:ext cx="4246033" cy="44958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7974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868680" y="457200"/>
            <a:ext cx="7406640" cy="61288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Regression Through </a:t>
            </a:r>
            <a:r>
              <a:rPr lang="en-US" sz="2800" dirty="0"/>
              <a:t>Sports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D252-C0AA-4E13-A73F-93651DFDA83E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14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2286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http://www.youtube.com/watch?v=</a:t>
            </a:r>
            <a:r>
              <a:rPr lang="en-US" dirty="0" smtClean="0">
                <a:hlinkClick r:id="rId3"/>
              </a:rPr>
              <a:t>yGf6LNWY9AI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18288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Moneyball</a:t>
            </a:r>
            <a:r>
              <a:rPr lang="en-US" dirty="0" smtClean="0"/>
              <a:t> scene: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846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D252-C0AA-4E13-A73F-93651DFDA83E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15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822960" y="27463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Regression Through </a:t>
            </a:r>
            <a:r>
              <a:rPr lang="en-US" sz="2800" dirty="0"/>
              <a:t>Sports</a:t>
            </a:r>
          </a:p>
        </p:txBody>
      </p:sp>
      <p:sp>
        <p:nvSpPr>
          <p:cNvPr id="6" name="Subtitle 10"/>
          <p:cNvSpPr>
            <a:spLocks noGrp="1"/>
          </p:cNvSpPr>
          <p:nvPr>
            <p:ph idx="1"/>
          </p:nvPr>
        </p:nvSpPr>
        <p:spPr>
          <a:xfrm>
            <a:off x="822960" y="1447800"/>
            <a:ext cx="7498080" cy="480060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dirty="0" smtClean="0">
                <a:hlinkClick r:id="rId3"/>
              </a:rPr>
              <a:t>Offense </a:t>
            </a:r>
            <a:r>
              <a:rPr lang="en-US" dirty="0" err="1" smtClean="0">
                <a:hlinkClick r:id="rId3"/>
              </a:rPr>
              <a:t>vs</a:t>
            </a:r>
            <a:r>
              <a:rPr lang="en-US" dirty="0" smtClean="0">
                <a:hlinkClick r:id="rId3"/>
              </a:rPr>
              <a:t> Defense</a:t>
            </a:r>
            <a:r>
              <a:rPr lang="en-US" dirty="0">
                <a:hlinkClick r:id="rId3"/>
              </a:rPr>
              <a:t/>
            </a:r>
            <a:br>
              <a:rPr lang="en-US" dirty="0">
                <a:hlinkClick r:id="rId3"/>
              </a:rPr>
            </a:br>
            <a:r>
              <a:rPr lang="en-US" dirty="0" smtClean="0">
                <a:hlinkClick r:id="rId3"/>
              </a:rPr>
              <a:t>Which is the better predictor of wins?</a:t>
            </a:r>
            <a:endParaRPr lang="en-US" dirty="0">
              <a:hlinkClick r:id="rId3"/>
            </a:endParaRPr>
          </a:p>
        </p:txBody>
      </p:sp>
      <p:pic>
        <p:nvPicPr>
          <p:cNvPr id="7" name="Picture 2" descr="H:\My Documents\Downloads\49ers_Broncos_Footbal_Reyn6_t6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3276600"/>
            <a:ext cx="3981450" cy="241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500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D252-C0AA-4E13-A73F-93651DFDA83E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16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3822386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365049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697773"/>
              </p:ext>
            </p:extLst>
          </p:nvPr>
        </p:nvGraphicFramePr>
        <p:xfrm>
          <a:off x="2562225" y="3757613"/>
          <a:ext cx="12858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3" name="Equation" r:id="rId6" imgW="685800" imgH="177480" progId="Equation.DSMT4">
                  <p:embed/>
                </p:oleObj>
              </mc:Choice>
              <mc:Fallback>
                <p:oleObj name="Equation" r:id="rId6" imgW="6858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62225" y="3757613"/>
                        <a:ext cx="12858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262986"/>
              </p:ext>
            </p:extLst>
          </p:nvPr>
        </p:nvGraphicFramePr>
        <p:xfrm>
          <a:off x="6219825" y="3681413"/>
          <a:ext cx="1452563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4" name="Equation" r:id="rId8" imgW="774360" imgH="177480" progId="Equation.DSMT4">
                  <p:embed/>
                </p:oleObj>
              </mc:Choice>
              <mc:Fallback>
                <p:oleObj name="Equation" r:id="rId8" imgW="7743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19825" y="3681413"/>
                        <a:ext cx="1452563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521974"/>
              </p:ext>
            </p:extLst>
          </p:nvPr>
        </p:nvGraphicFramePr>
        <p:xfrm>
          <a:off x="2514600" y="4572000"/>
          <a:ext cx="1348154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5" name="Equation" r:id="rId10" imgW="584200" imgH="165100" progId="Equation.3">
                  <p:embed/>
                </p:oleObj>
              </mc:Choice>
              <mc:Fallback>
                <p:oleObj name="Equation" r:id="rId10" imgW="5842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14600" y="4572000"/>
                        <a:ext cx="1348154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457193"/>
              </p:ext>
            </p:extLst>
          </p:nvPr>
        </p:nvGraphicFramePr>
        <p:xfrm>
          <a:off x="6248400" y="4572000"/>
          <a:ext cx="13763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6" name="Equation" r:id="rId12" imgW="596900" imgH="165100" progId="Equation.3">
                  <p:embed/>
                </p:oleObj>
              </mc:Choice>
              <mc:Fallback>
                <p:oleObj name="Equation" r:id="rId12" imgW="5969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248400" y="4572000"/>
                        <a:ext cx="1376362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1925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of the possibilities…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Soccer:  Free Kicks </a:t>
            </a:r>
            <a:r>
              <a:rPr lang="en-US" dirty="0" err="1" smtClean="0"/>
              <a:t>vs</a:t>
            </a:r>
            <a:r>
              <a:rPr lang="en-US" dirty="0" smtClean="0"/>
              <a:t> Goals</a:t>
            </a:r>
          </a:p>
          <a:p>
            <a:r>
              <a:rPr lang="en-US" dirty="0" smtClean="0"/>
              <a:t>Hockey: Power Plays </a:t>
            </a:r>
            <a:r>
              <a:rPr lang="en-US" dirty="0" err="1" smtClean="0"/>
              <a:t>vs</a:t>
            </a:r>
            <a:r>
              <a:rPr lang="en-US" dirty="0" smtClean="0"/>
              <a:t> Goals</a:t>
            </a:r>
          </a:p>
          <a:p>
            <a:r>
              <a:rPr lang="en-US" dirty="0" smtClean="0"/>
              <a:t>Golf, which is a better predictor of success, greens in regulation or number of putts?</a:t>
            </a:r>
          </a:p>
          <a:p>
            <a:r>
              <a:rPr lang="en-US" dirty="0" smtClean="0"/>
              <a:t>Tennis:  unforced errors or 1</a:t>
            </a:r>
            <a:r>
              <a:rPr lang="en-US" baseline="30000" dirty="0" smtClean="0"/>
              <a:t>st</a:t>
            </a:r>
            <a:r>
              <a:rPr lang="en-US" dirty="0" smtClean="0"/>
              <a:t> serve percentage </a:t>
            </a:r>
            <a:r>
              <a:rPr lang="en-US" dirty="0" err="1" smtClean="0"/>
              <a:t>vs</a:t>
            </a:r>
            <a:r>
              <a:rPr lang="en-US" dirty="0" smtClean="0"/>
              <a:t> points won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D252-C0AA-4E13-A73F-93651DFDA83E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17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Putting together a relay team (track, swimming) – lesson in z-scores, normal distributions</a:t>
            </a:r>
          </a:p>
          <a:p>
            <a:r>
              <a:rPr lang="en-US" dirty="0" smtClean="0"/>
              <a:t>Game strategies – situational hitting – conditional probabilities</a:t>
            </a:r>
          </a:p>
          <a:p>
            <a:r>
              <a:rPr lang="en-US" dirty="0" smtClean="0"/>
              <a:t>Layups </a:t>
            </a:r>
            <a:r>
              <a:rPr lang="en-US" dirty="0" err="1" smtClean="0"/>
              <a:t>vs</a:t>
            </a:r>
            <a:r>
              <a:rPr lang="en-US" dirty="0" smtClean="0"/>
              <a:t> jumpers </a:t>
            </a:r>
            <a:r>
              <a:rPr lang="en-US" dirty="0" err="1" smtClean="0"/>
              <a:t>vs</a:t>
            </a:r>
            <a:r>
              <a:rPr lang="en-US" dirty="0" smtClean="0"/>
              <a:t> 3-pointers – non-linear regression</a:t>
            </a:r>
          </a:p>
          <a:p>
            <a:r>
              <a:rPr lang="en-US" dirty="0" smtClean="0"/>
              <a:t>And ……?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D252-C0AA-4E13-A73F-93651DFDA83E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18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80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" b="4379"/>
          <a:stretch/>
        </p:blipFill>
        <p:spPr>
          <a:xfrm>
            <a:off x="2819400" y="533400"/>
            <a:ext cx="4527331" cy="459039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D252-C0AA-4E13-A73F-93651DFDA83E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19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878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Growth of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D252-C0AA-4E13-A73F-93651DFDA83E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2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001" t="15104" r="10416" b="8333"/>
          <a:stretch/>
        </p:blipFill>
        <p:spPr>
          <a:xfrm>
            <a:off x="2423584" y="2362200"/>
            <a:ext cx="4296833" cy="3111501"/>
          </a:xfrm>
          <a:prstGeom prst="rect">
            <a:avLst/>
          </a:prstGeom>
        </p:spPr>
      </p:pic>
      <p:pic>
        <p:nvPicPr>
          <p:cNvPr id="6" name="Picture 5" descr="Screen Shot 2013-05-29 at 5.00.3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7234">
            <a:off x="3916538" y="896676"/>
            <a:ext cx="5720350" cy="997735"/>
          </a:xfrm>
          <a:prstGeom prst="rect">
            <a:avLst/>
          </a:prstGeom>
        </p:spPr>
      </p:pic>
      <p:pic>
        <p:nvPicPr>
          <p:cNvPr id="7" name="Picture 6" descr="Screen Shot 2013-05-29 at 5.01.2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8781">
            <a:off x="203210" y="2704319"/>
            <a:ext cx="6248400" cy="80456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3253">
            <a:off x="6395539" y="3009073"/>
            <a:ext cx="2362200" cy="344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4741">
            <a:off x="451748" y="5139489"/>
            <a:ext cx="53816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948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0"/>
            <a:ext cx="62388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02764"/>
            <a:ext cx="2895600" cy="25155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133600"/>
            <a:ext cx="2667000" cy="31490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Sports?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D252-C0AA-4E13-A73F-93651DFDA83E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3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4" y="1543050"/>
            <a:ext cx="56483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965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So how can Sports help us learn </a:t>
            </a:r>
            <a:br>
              <a:rPr lang="en-US" sz="3200" dirty="0" smtClean="0"/>
            </a:br>
            <a:r>
              <a:rPr lang="en-US" sz="3200" dirty="0" smtClean="0"/>
              <a:t>AP Statistics?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74018"/>
            <a:ext cx="5895974" cy="442198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D252-C0AA-4E13-A73F-93651DFDA83E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4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974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304800"/>
            <a:ext cx="7406640" cy="76528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Statistical Inference Through Sports</a:t>
            </a:r>
            <a:endParaRPr lang="en-US" sz="2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47800" y="1371600"/>
            <a:ext cx="7406640" cy="1143000"/>
          </a:xfrm>
        </p:spPr>
        <p:txBody>
          <a:bodyPr/>
          <a:lstStyle/>
          <a:p>
            <a:pPr algn="ctr"/>
            <a:r>
              <a:rPr lang="en-US" dirty="0">
                <a:hlinkClick r:id="rId3"/>
              </a:rPr>
              <a:t>Miguel Cabrera vs Austin Jackson</a:t>
            </a:r>
            <a:br>
              <a:rPr lang="en-US" dirty="0">
                <a:hlinkClick r:id="rId3"/>
              </a:rPr>
            </a:br>
            <a:r>
              <a:rPr lang="en-US" dirty="0">
                <a:hlinkClick r:id="rId3"/>
              </a:rPr>
              <a:t>Who is really responsible for Detroit’s </a:t>
            </a:r>
            <a:r>
              <a:rPr lang="en-US" dirty="0" smtClean="0">
                <a:hlinkClick r:id="rId3"/>
              </a:rPr>
              <a:t>success</a:t>
            </a:r>
            <a:r>
              <a:rPr lang="en-US" dirty="0">
                <a:hlinkClick r:id="rId3"/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D252-C0AA-4E13-A73F-93651DFDA83E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5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5" name="Picture 4" descr="miguel cabrera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r="7626" b="4248"/>
          <a:stretch/>
        </p:blipFill>
        <p:spPr>
          <a:xfrm>
            <a:off x="1295400" y="2743200"/>
            <a:ext cx="4000500" cy="2480733"/>
          </a:xfrm>
          <a:prstGeom prst="rect">
            <a:avLst/>
          </a:prstGeom>
        </p:spPr>
      </p:pic>
      <p:pic>
        <p:nvPicPr>
          <p:cNvPr id="8" name="Picture 7" descr="austin-jackson-tigers-hitting-double-0e43303fcacf2c61_large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7" t="7746" r="5717" b="4724"/>
          <a:stretch/>
        </p:blipFill>
        <p:spPr>
          <a:xfrm>
            <a:off x="5651500" y="4021667"/>
            <a:ext cx="3204633" cy="239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23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Two-Proportion Z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D252-C0AA-4E13-A73F-93651DFDA83E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6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3938171"/>
              </p:ext>
            </p:extLst>
          </p:nvPr>
        </p:nvGraphicFramePr>
        <p:xfrm>
          <a:off x="1600200" y="1828800"/>
          <a:ext cx="724536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" name="Equation" r:id="rId4" imgW="3962400" imgH="215900" progId="Equation.3">
                  <p:embed/>
                </p:oleObj>
              </mc:Choice>
              <mc:Fallback>
                <p:oleObj name="Equation" r:id="rId4" imgW="3962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0200" y="1828800"/>
                        <a:ext cx="7245365" cy="39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862572"/>
              </p:ext>
            </p:extLst>
          </p:nvPr>
        </p:nvGraphicFramePr>
        <p:xfrm>
          <a:off x="1600200" y="2514600"/>
          <a:ext cx="72072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" name="Equation" r:id="rId6" imgW="3898900" imgH="215900" progId="Equation.3">
                  <p:embed/>
                </p:oleObj>
              </mc:Choice>
              <mc:Fallback>
                <p:oleObj name="Equation" r:id="rId6" imgW="3898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00200" y="2514600"/>
                        <a:ext cx="7207250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860042"/>
              </p:ext>
            </p:extLst>
          </p:nvPr>
        </p:nvGraphicFramePr>
        <p:xfrm>
          <a:off x="3595688" y="3657600"/>
          <a:ext cx="2697162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" name="Equation" r:id="rId8" imgW="1130300" imgH="444500" progId="Equation.3">
                  <p:embed/>
                </p:oleObj>
              </mc:Choice>
              <mc:Fallback>
                <p:oleObj name="Equation" r:id="rId8" imgW="11303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95688" y="3657600"/>
                        <a:ext cx="2697162" cy="106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541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D252-C0AA-4E13-A73F-93651DFDA83E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7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819400"/>
            <a:ext cx="3812309" cy="990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r="10274" b="-4575"/>
          <a:stretch/>
        </p:blipFill>
        <p:spPr>
          <a:xfrm>
            <a:off x="5257800" y="2819400"/>
            <a:ext cx="3352800" cy="714628"/>
          </a:xfrm>
          <a:prstGeom prst="rect">
            <a:avLst/>
          </a:prstGeom>
        </p:spPr>
      </p:pic>
      <p:graphicFrame>
        <p:nvGraphicFramePr>
          <p:cNvPr id="1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803399"/>
              </p:ext>
            </p:extLst>
          </p:nvPr>
        </p:nvGraphicFramePr>
        <p:xfrm>
          <a:off x="1371600" y="1447800"/>
          <a:ext cx="245082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" name="Equation" r:id="rId6" imgW="1803400" imgH="673100" progId="Equation.3">
                  <p:embed/>
                </p:oleObj>
              </mc:Choice>
              <mc:Fallback>
                <p:oleObj name="Equation" r:id="rId6" imgW="1803400" imgH="673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71600" y="1447800"/>
                        <a:ext cx="245082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192000"/>
              </p:ext>
            </p:extLst>
          </p:nvPr>
        </p:nvGraphicFramePr>
        <p:xfrm>
          <a:off x="5334000" y="1447800"/>
          <a:ext cx="241568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" name="Equation" r:id="rId8" imgW="1778000" imgH="673100" progId="Equation.3">
                  <p:embed/>
                </p:oleObj>
              </mc:Choice>
              <mc:Fallback>
                <p:oleObj name="Equation" r:id="rId8" imgW="1778000" imgH="673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34000" y="1447800"/>
                        <a:ext cx="241568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568515"/>
              </p:ext>
            </p:extLst>
          </p:nvPr>
        </p:nvGraphicFramePr>
        <p:xfrm>
          <a:off x="2133600" y="4191000"/>
          <a:ext cx="92423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" name="Equation" r:id="rId10" imgW="596900" imgH="393700" progId="Equation.3">
                  <p:embed/>
                </p:oleObj>
              </mc:Choice>
              <mc:Fallback>
                <p:oleObj name="Equation" r:id="rId10" imgW="596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33600" y="4191000"/>
                        <a:ext cx="924232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946985"/>
              </p:ext>
            </p:extLst>
          </p:nvPr>
        </p:nvGraphicFramePr>
        <p:xfrm>
          <a:off x="6172200" y="4191000"/>
          <a:ext cx="8461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" name="Equation" r:id="rId12" imgW="546100" imgH="393700" progId="Equation.3">
                  <p:embed/>
                </p:oleObj>
              </mc:Choice>
              <mc:Fallback>
                <p:oleObj name="Equation" r:id="rId12" imgW="546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72200" y="4191000"/>
                        <a:ext cx="846138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2182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Simulate the Games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D252-C0AA-4E13-A73F-93651DFDA83E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8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hlinkClick r:id="rId3"/>
              </a:rPr>
              <a:t>StatKey</a:t>
            </a:r>
            <a:endParaRPr lang="en-US" dirty="0" smtClean="0"/>
          </a:p>
          <a:p>
            <a:r>
              <a:rPr lang="en-US" dirty="0" smtClean="0"/>
              <a:t>Fathom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075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D252-C0AA-4E13-A73F-93651DFDA83E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9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336" t="9188" r="3753" b="5500"/>
          <a:stretch/>
        </p:blipFill>
        <p:spPr>
          <a:xfrm>
            <a:off x="2838824" y="1837765"/>
            <a:ext cx="3929529" cy="2913529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6096000" y="4191000"/>
            <a:ext cx="685800" cy="381000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553200" y="2514600"/>
            <a:ext cx="457200" cy="16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24600" y="2057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Likelihood = p-value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45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4898</TotalTime>
  <Words>1155</Words>
  <Application>Microsoft Macintosh PowerPoint</Application>
  <PresentationFormat>Letter Paper (8.5x11 in)</PresentationFormat>
  <Paragraphs>159</Paragraphs>
  <Slides>19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Solstice</vt:lpstr>
      <vt:lpstr>Equation</vt:lpstr>
      <vt:lpstr>The Moneyball Effect:  Teaching AP Statistics through Sports </vt:lpstr>
      <vt:lpstr>Why?</vt:lpstr>
      <vt:lpstr>Why use Sports?</vt:lpstr>
      <vt:lpstr>So how can Sports help us learn  AP Statistics?</vt:lpstr>
      <vt:lpstr>Statistical Inference Through Sports</vt:lpstr>
      <vt:lpstr>Two-Proportion Z Test</vt:lpstr>
      <vt:lpstr>The Data</vt:lpstr>
      <vt:lpstr>Simulate the Games</vt:lpstr>
      <vt:lpstr>Simulation results</vt:lpstr>
      <vt:lpstr>PowerPoint Presentation</vt:lpstr>
      <vt:lpstr>Experimental Design Through Sports</vt:lpstr>
      <vt:lpstr>The Experiment</vt:lpstr>
      <vt:lpstr>Experimental Design Through Sports</vt:lpstr>
      <vt:lpstr>Regression Through Sports</vt:lpstr>
      <vt:lpstr>Regression Through Sports</vt:lpstr>
      <vt:lpstr>PowerPoint Presentation</vt:lpstr>
      <vt:lpstr>Think of the possibilities…</vt:lpstr>
      <vt:lpstr>What else?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gonzaga</dc:creator>
  <cp:lastModifiedBy>Paul Buckley</cp:lastModifiedBy>
  <cp:revision>101</cp:revision>
  <cp:lastPrinted>2013-07-20T16:43:06Z</cp:lastPrinted>
  <dcterms:created xsi:type="dcterms:W3CDTF">2012-10-15T14:18:47Z</dcterms:created>
  <dcterms:modified xsi:type="dcterms:W3CDTF">2013-07-26T13:47:14Z</dcterms:modified>
</cp:coreProperties>
</file>