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Override PartName="/ppt/tags/tag3.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4"/>
  </p:notesMasterIdLst>
  <p:sldIdLst>
    <p:sldId id="256"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00" autoAdjust="0"/>
    <p:restoredTop sz="94600"/>
  </p:normalViewPr>
  <p:slideViewPr>
    <p:cSldViewPr>
      <p:cViewPr varScale="1">
        <p:scale>
          <a:sx n="65" d="100"/>
          <a:sy n="65" d="100"/>
        </p:scale>
        <p:origin x="-56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B1F5FA7-0E4B-459C-9BD8-27A87A4D2CE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3555"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3556" name="Rectangle 4"/>
          <p:cNvSpPr>
            <a:spLocks noGrp="1" noChangeArrowheads="1"/>
          </p:cNvSpPr>
          <p:nvPr>
            <p:ph type="dt" sz="half" idx="2"/>
          </p:nvPr>
        </p:nvSpPr>
        <p:spPr/>
        <p:txBody>
          <a:bodyPr/>
          <a:lstStyle>
            <a:lvl1pPr>
              <a:defRPr/>
            </a:lvl1pPr>
          </a:lstStyle>
          <a:p>
            <a:endParaRPr lang="en-US"/>
          </a:p>
        </p:txBody>
      </p:sp>
      <p:sp>
        <p:nvSpPr>
          <p:cNvPr id="23557" name="Rectangle 5"/>
          <p:cNvSpPr>
            <a:spLocks noGrp="1" noChangeArrowheads="1"/>
          </p:cNvSpPr>
          <p:nvPr>
            <p:ph type="ftr" sz="quarter" idx="3"/>
          </p:nvPr>
        </p:nvSpPr>
        <p:spPr/>
        <p:txBody>
          <a:bodyPr/>
          <a:lstStyle>
            <a:lvl1pPr>
              <a:defRPr/>
            </a:lvl1pPr>
          </a:lstStyle>
          <a:p>
            <a:endParaRPr lang="en-US"/>
          </a:p>
        </p:txBody>
      </p:sp>
      <p:sp>
        <p:nvSpPr>
          <p:cNvPr id="23558" name="Rectangle 6"/>
          <p:cNvSpPr>
            <a:spLocks noGrp="1" noChangeArrowheads="1"/>
          </p:cNvSpPr>
          <p:nvPr>
            <p:ph type="sldNum" sz="quarter" idx="4"/>
          </p:nvPr>
        </p:nvSpPr>
        <p:spPr/>
        <p:txBody>
          <a:bodyPr/>
          <a:lstStyle>
            <a:lvl1pPr>
              <a:defRPr/>
            </a:lvl1pPr>
          </a:lstStyle>
          <a:p>
            <a:fld id="{5B99AC49-676D-4DC0-A87A-02A795C23F1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45BB08-6493-4366-BD8F-F6F71BD73FF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7EE741-7495-4209-98B8-05331EE53AE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30723"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30724"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30725" name="Rectangle 5"/>
          <p:cNvSpPr>
            <a:spLocks noGrp="1" noChangeArrowheads="1"/>
          </p:cNvSpPr>
          <p:nvPr>
            <p:ph type="dt" sz="half" idx="2"/>
          </p:nvPr>
        </p:nvSpPr>
        <p:spPr/>
        <p:txBody>
          <a:bodyPr/>
          <a:lstStyle>
            <a:lvl1pPr>
              <a:defRPr/>
            </a:lvl1pPr>
          </a:lstStyle>
          <a:p>
            <a:endParaRPr lang="en-US"/>
          </a:p>
        </p:txBody>
      </p:sp>
      <p:sp>
        <p:nvSpPr>
          <p:cNvPr id="30726" name="Rectangle 6"/>
          <p:cNvSpPr>
            <a:spLocks noGrp="1" noChangeArrowheads="1"/>
          </p:cNvSpPr>
          <p:nvPr>
            <p:ph type="ftr" sz="quarter" idx="3"/>
          </p:nvPr>
        </p:nvSpPr>
        <p:spPr/>
        <p:txBody>
          <a:bodyPr/>
          <a:lstStyle>
            <a:lvl1pPr>
              <a:defRPr/>
            </a:lvl1pPr>
          </a:lstStyle>
          <a:p>
            <a:endParaRPr lang="en-US"/>
          </a:p>
        </p:txBody>
      </p:sp>
      <p:sp>
        <p:nvSpPr>
          <p:cNvPr id="30727" name="Rectangle 7"/>
          <p:cNvSpPr>
            <a:spLocks noGrp="1" noChangeArrowheads="1"/>
          </p:cNvSpPr>
          <p:nvPr>
            <p:ph type="sldNum" sz="quarter" idx="4"/>
          </p:nvPr>
        </p:nvSpPr>
        <p:spPr/>
        <p:txBody>
          <a:bodyPr/>
          <a:lstStyle>
            <a:lvl1pPr>
              <a:defRPr/>
            </a:lvl1pPr>
          </a:lstStyle>
          <a:p>
            <a:fld id="{ECB15923-A58F-485E-B634-C626C62C89D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FAAB21-A69B-472B-923F-7067B1063E2C}"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15669C2-FC6D-4DBD-B94D-4571AD32A6AA}"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12CCC3E-0E69-428E-87BF-AFA720D51C10}"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4BE973D-C3B4-4908-B991-698DCAED32F9}"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9AB5E0A-9332-488D-BC0A-6C40E683AD16}"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1FD59D0-C9B7-47F6-9E52-F7FF6BF01C0A}"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DA9057-2CC7-40FE-9C0D-64F3506741B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060FEA9-CED9-437C-BC8D-22B7C56754B9}"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DE436C-3556-45F6-A29A-128662078DC1}"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CB7511-C0DB-4208-9550-2B020C581B81}"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CFDD8F-19F6-4E36-9506-3C0B66A8AC0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16182F-EA74-4FE4-B4EB-2BB6C3B5C84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B094292-0179-435F-9E97-75D0A9B0769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56E6429-0FE6-4DD5-AA9F-27559658F9D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6AC0F9F-2512-47AD-8FD0-76468121A5A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9F26028-AABF-4BA8-BD52-19FE7783FD1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69C5077-9641-4964-A671-ECCE4C6753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FB78F5-4456-42E4-8F43-A654E9C1A21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AD5A384-2782-426D-A8A6-A4F9E08025C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9699"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9700"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970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970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C0F131B-AE02-4E9E-AEDF-3D1A79A1B9B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228600" y="304800"/>
            <a:ext cx="4800600" cy="1085850"/>
          </a:xfrm>
        </p:spPr>
        <p:txBody>
          <a:bodyPr/>
          <a:lstStyle/>
          <a:p>
            <a:r>
              <a:rPr lang="en-US" sz="4400" dirty="0" err="1" smtClean="0">
                <a:latin typeface="Century Gothic" pitchFamily="34" charset="0"/>
              </a:rPr>
              <a:t>ap</a:t>
            </a:r>
            <a:r>
              <a:rPr lang="en-US" sz="4400" dirty="0" smtClean="0">
                <a:latin typeface="Century Gothic" pitchFamily="34" charset="0"/>
              </a:rPr>
              <a:t> statistics</a:t>
            </a:r>
            <a:endParaRPr lang="en-US" sz="4400" dirty="0">
              <a:latin typeface="Century Gothic" pitchFamily="34" charset="0"/>
            </a:endParaRPr>
          </a:p>
        </p:txBody>
      </p:sp>
      <p:sp>
        <p:nvSpPr>
          <p:cNvPr id="52227" name="Rectangle 3"/>
          <p:cNvSpPr>
            <a:spLocks noGrp="1" noChangeArrowheads="1"/>
          </p:cNvSpPr>
          <p:nvPr>
            <p:ph type="subTitle" idx="1"/>
          </p:nvPr>
        </p:nvSpPr>
        <p:spPr>
          <a:xfrm>
            <a:off x="228600" y="1371600"/>
            <a:ext cx="4114800" cy="1752600"/>
          </a:xfrm>
        </p:spPr>
        <p:txBody>
          <a:bodyPr/>
          <a:lstStyle/>
          <a:p>
            <a:r>
              <a:rPr lang="en-US" sz="3200" dirty="0" smtClean="0">
                <a:latin typeface="Century Gothic" pitchFamily="34" charset="0"/>
              </a:rPr>
              <a:t>FRAPPY! 10</a:t>
            </a:r>
            <a:endParaRPr lang="en-US" sz="3200" dirty="0">
              <a:latin typeface="Century Gothic" pitchFamily="34" charset="0"/>
            </a:endParaRPr>
          </a:p>
        </p:txBody>
      </p:sp>
      <p:pic>
        <p:nvPicPr>
          <p:cNvPr id="1026" name="Picture 2"/>
          <p:cNvPicPr>
            <a:picLocks noChangeAspect="1" noChangeArrowheads="1"/>
          </p:cNvPicPr>
          <p:nvPr/>
        </p:nvPicPr>
        <p:blipFill>
          <a:blip r:embed="rId2" cstate="print"/>
          <a:srcRect l="542" t="6757" r="1152"/>
          <a:stretch>
            <a:fillRect/>
          </a:stretch>
        </p:blipFill>
        <p:spPr bwMode="auto">
          <a:xfrm>
            <a:off x="4038600" y="1371600"/>
            <a:ext cx="4876800" cy="5257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316662" cy="1143000"/>
          </a:xfrm>
        </p:spPr>
        <p:txBody>
          <a:bodyPr/>
          <a:lstStyle/>
          <a:p>
            <a:r>
              <a:rPr lang="en-US" sz="4400" dirty="0" smtClean="0">
                <a:latin typeface="Century Gothic" pitchFamily="34" charset="0"/>
              </a:rPr>
              <a:t>and more c</a:t>
            </a:r>
            <a:endParaRPr lang="en-US" sz="4400" dirty="0">
              <a:latin typeface="Century Gothic" pitchFamily="34" charset="0"/>
            </a:endParaRPr>
          </a:p>
        </p:txBody>
      </p:sp>
      <p:sp>
        <p:nvSpPr>
          <p:cNvPr id="3" name="Content Placeholder 2"/>
          <p:cNvSpPr>
            <a:spLocks noGrp="1"/>
          </p:cNvSpPr>
          <p:nvPr>
            <p:ph idx="1"/>
          </p:nvPr>
        </p:nvSpPr>
        <p:spPr>
          <a:xfrm>
            <a:off x="304800" y="1295400"/>
            <a:ext cx="8715375" cy="4830763"/>
          </a:xfrm>
        </p:spPr>
        <p:txBody>
          <a:bodyPr/>
          <a:lstStyle/>
          <a:p>
            <a:pPr>
              <a:buNone/>
            </a:pPr>
            <a:r>
              <a:rPr lang="en-US" sz="3200" dirty="0" smtClean="0">
                <a:latin typeface="Century Gothic" pitchFamily="34" charset="0"/>
              </a:rPr>
              <a:t>Incorrect (I): if the student discusses conditions needed to </a:t>
            </a:r>
            <a:r>
              <a:rPr lang="en-US" sz="3200" i="1" dirty="0" smtClean="0">
                <a:latin typeface="Century Gothic" pitchFamily="34" charset="0"/>
              </a:rPr>
              <a:t>perform</a:t>
            </a:r>
            <a:r>
              <a:rPr lang="en-US" sz="3200" dirty="0" smtClean="0">
                <a:latin typeface="Century Gothic" pitchFamily="34" charset="0"/>
              </a:rPr>
              <a:t> the test do not address the issue of connection.</a:t>
            </a:r>
          </a:p>
          <a:p>
            <a:pPr>
              <a:buNone/>
            </a:pPr>
            <a:r>
              <a:rPr lang="en-US" sz="3200" dirty="0" smtClean="0">
                <a:latin typeface="Century Gothic" pitchFamily="34" charset="0"/>
              </a:rPr>
              <a:t>OR… if the response attempts to change the teacher’s question.</a:t>
            </a:r>
            <a:endParaRPr lang="en-US" sz="3200" dirty="0">
              <a:latin typeface="Century Gothic"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316662" cy="1143000"/>
          </a:xfrm>
        </p:spPr>
        <p:txBody>
          <a:bodyPr/>
          <a:lstStyle/>
          <a:p>
            <a:r>
              <a:rPr lang="en-US" sz="4400" dirty="0" smtClean="0">
                <a:latin typeface="Century Gothic" pitchFamily="34" charset="0"/>
              </a:rPr>
              <a:t>scoring</a:t>
            </a:r>
            <a:endParaRPr lang="en-US" sz="4400" dirty="0">
              <a:latin typeface="Century Gothic" pitchFamily="34" charset="0"/>
            </a:endParaRPr>
          </a:p>
        </p:txBody>
      </p:sp>
      <p:sp>
        <p:nvSpPr>
          <p:cNvPr id="3" name="Content Placeholder 2"/>
          <p:cNvSpPr>
            <a:spLocks noGrp="1"/>
          </p:cNvSpPr>
          <p:nvPr>
            <p:ph idx="1"/>
          </p:nvPr>
        </p:nvSpPr>
        <p:spPr>
          <a:xfrm>
            <a:off x="533400" y="1600200"/>
            <a:ext cx="8486775" cy="4525963"/>
          </a:xfrm>
        </p:spPr>
        <p:txBody>
          <a:bodyPr/>
          <a:lstStyle/>
          <a:p>
            <a:pPr>
              <a:buNone/>
            </a:pPr>
            <a:r>
              <a:rPr lang="en-US" sz="3200" dirty="0" smtClean="0">
                <a:latin typeface="Century Gothic" pitchFamily="34" charset="0"/>
              </a:rPr>
              <a:t>4 (complete response)	EEE</a:t>
            </a:r>
          </a:p>
          <a:p>
            <a:pPr>
              <a:buNone/>
            </a:pPr>
            <a:r>
              <a:rPr lang="en-US" sz="3200" dirty="0" smtClean="0">
                <a:latin typeface="Century Gothic" pitchFamily="34" charset="0"/>
              </a:rPr>
              <a:t>3 (substantial response) EEP</a:t>
            </a:r>
          </a:p>
          <a:p>
            <a:pPr>
              <a:buNone/>
            </a:pPr>
            <a:r>
              <a:rPr lang="en-US" sz="3200" dirty="0" smtClean="0">
                <a:latin typeface="Century Gothic" pitchFamily="34" charset="0"/>
              </a:rPr>
              <a:t>2 (developing response) EEI EPP PPP EPI</a:t>
            </a:r>
          </a:p>
          <a:p>
            <a:pPr>
              <a:buNone/>
            </a:pPr>
            <a:r>
              <a:rPr lang="en-US" sz="3200" dirty="0" smtClean="0">
                <a:latin typeface="Century Gothic" pitchFamily="34" charset="0"/>
              </a:rPr>
              <a:t>1 (minimal response) EII PPI</a:t>
            </a:r>
            <a:endParaRPr lang="en-US" sz="3200" dirty="0">
              <a:latin typeface="Century Gothic"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91575" cy="1143000"/>
          </a:xfrm>
        </p:spPr>
        <p:txBody>
          <a:bodyPr/>
          <a:lstStyle/>
          <a:p>
            <a:r>
              <a:rPr lang="en-US" sz="4400" dirty="0" smtClean="0">
                <a:latin typeface="Century Gothic" pitchFamily="34" charset="0"/>
              </a:rPr>
              <a:t>ideal solution part a</a:t>
            </a:r>
            <a:endParaRPr lang="en-US" sz="4400" dirty="0">
              <a:latin typeface="Century Gothic" pitchFamily="34" charset="0"/>
            </a:endParaRPr>
          </a:p>
        </p:txBody>
      </p:sp>
      <p:pic>
        <p:nvPicPr>
          <p:cNvPr id="59395" name="Picture 3"/>
          <p:cNvPicPr>
            <a:picLocks noChangeAspect="1" noChangeArrowheads="1"/>
          </p:cNvPicPr>
          <p:nvPr/>
        </p:nvPicPr>
        <p:blipFill>
          <a:blip r:embed="rId2" cstate="print"/>
          <a:srcRect l="4301" r="5376" b="41935"/>
          <a:stretch>
            <a:fillRect/>
          </a:stretch>
        </p:blipFill>
        <p:spPr bwMode="auto">
          <a:xfrm>
            <a:off x="2057400" y="1600200"/>
            <a:ext cx="3911600" cy="1676400"/>
          </a:xfrm>
          <a:prstGeom prst="rect">
            <a:avLst/>
          </a:prstGeom>
          <a:noFill/>
          <a:ln w="9525">
            <a:noFill/>
            <a:miter lim="800000"/>
            <a:headEnd/>
            <a:tailEnd/>
          </a:ln>
        </p:spPr>
      </p:pic>
      <p:sp>
        <p:nvSpPr>
          <p:cNvPr id="6" name="TextBox 5"/>
          <p:cNvSpPr txBox="1"/>
          <p:nvPr/>
        </p:nvSpPr>
        <p:spPr>
          <a:xfrm>
            <a:off x="609600" y="1752600"/>
            <a:ext cx="1600200" cy="461665"/>
          </a:xfrm>
          <a:prstGeom prst="rect">
            <a:avLst/>
          </a:prstGeom>
          <a:noFill/>
        </p:spPr>
        <p:txBody>
          <a:bodyPr wrap="square" rtlCol="0">
            <a:spAutoFit/>
          </a:bodyPr>
          <a:lstStyle/>
          <a:p>
            <a:r>
              <a:rPr lang="en-US" sz="2400" dirty="0" smtClean="0">
                <a:latin typeface="Century Gothic" pitchFamily="34" charset="0"/>
              </a:rPr>
              <a:t>students</a:t>
            </a:r>
            <a:endParaRPr lang="en-US" sz="2400" dirty="0">
              <a:latin typeface="Century Gothic" pitchFamily="34" charset="0"/>
            </a:endParaRPr>
          </a:p>
        </p:txBody>
      </p:sp>
      <p:sp>
        <p:nvSpPr>
          <p:cNvPr id="7" name="TextBox 6"/>
          <p:cNvSpPr txBox="1"/>
          <p:nvPr/>
        </p:nvSpPr>
        <p:spPr>
          <a:xfrm>
            <a:off x="533400" y="2438400"/>
            <a:ext cx="1524000" cy="461665"/>
          </a:xfrm>
          <a:prstGeom prst="rect">
            <a:avLst/>
          </a:prstGeom>
          <a:noFill/>
        </p:spPr>
        <p:txBody>
          <a:bodyPr wrap="square" rtlCol="0">
            <a:spAutoFit/>
          </a:bodyPr>
          <a:lstStyle/>
          <a:p>
            <a:r>
              <a:rPr lang="en-US" sz="2400" dirty="0" smtClean="0">
                <a:latin typeface="Century Gothic" pitchFamily="34" charset="0"/>
              </a:rPr>
              <a:t>teachers</a:t>
            </a:r>
            <a:endParaRPr lang="en-US" sz="2400" dirty="0">
              <a:latin typeface="Century Gothic" pitchFamily="34" charset="0"/>
            </a:endParaRPr>
          </a:p>
        </p:txBody>
      </p:sp>
      <p:sp>
        <p:nvSpPr>
          <p:cNvPr id="8" name="TextBox 7"/>
          <p:cNvSpPr txBox="1"/>
          <p:nvPr/>
        </p:nvSpPr>
        <p:spPr>
          <a:xfrm>
            <a:off x="1828800" y="3276600"/>
            <a:ext cx="914400" cy="400110"/>
          </a:xfrm>
          <a:prstGeom prst="rect">
            <a:avLst/>
          </a:prstGeom>
          <a:noFill/>
        </p:spPr>
        <p:txBody>
          <a:bodyPr wrap="square" rtlCol="0">
            <a:spAutoFit/>
          </a:bodyPr>
          <a:lstStyle/>
          <a:p>
            <a:r>
              <a:rPr lang="en-US" sz="2000" dirty="0" smtClean="0">
                <a:latin typeface="Century Gothic" pitchFamily="34" charset="0"/>
              </a:rPr>
              <a:t>-4.5</a:t>
            </a:r>
            <a:endParaRPr lang="en-US" sz="2000" dirty="0">
              <a:latin typeface="Century Gothic" pitchFamily="34" charset="0"/>
            </a:endParaRPr>
          </a:p>
        </p:txBody>
      </p:sp>
      <p:sp>
        <p:nvSpPr>
          <p:cNvPr id="9" name="TextBox 8"/>
          <p:cNvSpPr txBox="1"/>
          <p:nvPr/>
        </p:nvSpPr>
        <p:spPr>
          <a:xfrm>
            <a:off x="3733800" y="3276600"/>
            <a:ext cx="457200" cy="400110"/>
          </a:xfrm>
          <a:prstGeom prst="rect">
            <a:avLst/>
          </a:prstGeom>
          <a:noFill/>
        </p:spPr>
        <p:txBody>
          <a:bodyPr wrap="square" rtlCol="0">
            <a:spAutoFit/>
          </a:bodyPr>
          <a:lstStyle/>
          <a:p>
            <a:r>
              <a:rPr lang="en-US" sz="2000" dirty="0" smtClean="0">
                <a:latin typeface="Century Gothic" pitchFamily="34" charset="0"/>
              </a:rPr>
              <a:t>0</a:t>
            </a:r>
            <a:endParaRPr lang="en-US" sz="2000" dirty="0">
              <a:latin typeface="Century Gothic" pitchFamily="34" charset="0"/>
            </a:endParaRPr>
          </a:p>
        </p:txBody>
      </p:sp>
      <p:sp>
        <p:nvSpPr>
          <p:cNvPr id="10" name="TextBox 9"/>
          <p:cNvSpPr txBox="1"/>
          <p:nvPr/>
        </p:nvSpPr>
        <p:spPr>
          <a:xfrm>
            <a:off x="5638800" y="3276600"/>
            <a:ext cx="838200" cy="400110"/>
          </a:xfrm>
          <a:prstGeom prst="rect">
            <a:avLst/>
          </a:prstGeom>
          <a:noFill/>
        </p:spPr>
        <p:txBody>
          <a:bodyPr wrap="square" rtlCol="0">
            <a:spAutoFit/>
          </a:bodyPr>
          <a:lstStyle/>
          <a:p>
            <a:r>
              <a:rPr lang="en-US" sz="2000" dirty="0" smtClean="0">
                <a:latin typeface="Century Gothic" pitchFamily="34" charset="0"/>
              </a:rPr>
              <a:t>5</a:t>
            </a:r>
            <a:endParaRPr lang="en-US" sz="2000" dirty="0">
              <a:latin typeface="Century Gothic" pitchFamily="34" charset="0"/>
            </a:endParaRPr>
          </a:p>
        </p:txBody>
      </p:sp>
      <p:sp>
        <p:nvSpPr>
          <p:cNvPr id="11" name="TextBox 10"/>
          <p:cNvSpPr txBox="1"/>
          <p:nvPr/>
        </p:nvSpPr>
        <p:spPr>
          <a:xfrm>
            <a:off x="5105400" y="3733800"/>
            <a:ext cx="3733800" cy="2308324"/>
          </a:xfrm>
          <a:prstGeom prst="rect">
            <a:avLst/>
          </a:prstGeom>
          <a:noFill/>
        </p:spPr>
        <p:txBody>
          <a:bodyPr wrap="square" rtlCol="0">
            <a:spAutoFit/>
          </a:bodyPr>
          <a:lstStyle/>
          <a:p>
            <a:r>
              <a:rPr lang="en-US" sz="2400" dirty="0" smtClean="0">
                <a:latin typeface="Century Gothic" pitchFamily="34" charset="0"/>
              </a:rPr>
              <a:t>students	teachers </a:t>
            </a:r>
          </a:p>
          <a:p>
            <a:r>
              <a:rPr lang="en-US" sz="2400" dirty="0" smtClean="0">
                <a:latin typeface="Century Gothic" pitchFamily="34" charset="0"/>
              </a:rPr>
              <a:t>-4.5		-2</a:t>
            </a:r>
          </a:p>
          <a:p>
            <a:r>
              <a:rPr lang="en-US" sz="2400" dirty="0" smtClean="0">
                <a:latin typeface="Century Gothic" pitchFamily="34" charset="0"/>
              </a:rPr>
              <a:t>-1.75		-1.5</a:t>
            </a:r>
          </a:p>
          <a:p>
            <a:r>
              <a:rPr lang="en-US" sz="2400" dirty="0" smtClean="0">
                <a:latin typeface="Century Gothic" pitchFamily="34" charset="0"/>
              </a:rPr>
              <a:t>0		-1</a:t>
            </a:r>
          </a:p>
          <a:p>
            <a:r>
              <a:rPr lang="en-US" sz="2400" dirty="0" smtClean="0">
                <a:latin typeface="Century Gothic" pitchFamily="34" charset="0"/>
              </a:rPr>
              <a:t>1		0</a:t>
            </a:r>
          </a:p>
          <a:p>
            <a:r>
              <a:rPr lang="en-US" sz="2400" dirty="0" smtClean="0">
                <a:latin typeface="Century Gothic" pitchFamily="34" charset="0"/>
              </a:rPr>
              <a:t>5		0.5</a:t>
            </a:r>
            <a:endParaRPr lang="en-US" sz="2400" dirty="0">
              <a:latin typeface="Century Gothic" pitchFamily="34" charset="0"/>
            </a:endParaRPr>
          </a:p>
        </p:txBody>
      </p:sp>
      <p:sp>
        <p:nvSpPr>
          <p:cNvPr id="12" name="TextBox 11"/>
          <p:cNvSpPr txBox="1"/>
          <p:nvPr/>
        </p:nvSpPr>
        <p:spPr>
          <a:xfrm>
            <a:off x="4191000" y="4114800"/>
            <a:ext cx="990600" cy="1938992"/>
          </a:xfrm>
          <a:prstGeom prst="rect">
            <a:avLst/>
          </a:prstGeom>
          <a:noFill/>
        </p:spPr>
        <p:txBody>
          <a:bodyPr wrap="square" rtlCol="0">
            <a:spAutoFit/>
          </a:bodyPr>
          <a:lstStyle/>
          <a:p>
            <a:r>
              <a:rPr lang="en-US" sz="2400" dirty="0" smtClean="0">
                <a:latin typeface="Century Gothic" pitchFamily="34" charset="0"/>
              </a:rPr>
              <a:t>Min</a:t>
            </a:r>
          </a:p>
          <a:p>
            <a:r>
              <a:rPr lang="en-US" sz="2400" dirty="0" smtClean="0">
                <a:latin typeface="Century Gothic" pitchFamily="34" charset="0"/>
              </a:rPr>
              <a:t>Q1</a:t>
            </a:r>
          </a:p>
          <a:p>
            <a:r>
              <a:rPr lang="en-US" sz="2400" dirty="0" smtClean="0">
                <a:latin typeface="Century Gothic" pitchFamily="34" charset="0"/>
              </a:rPr>
              <a:t>Med</a:t>
            </a:r>
          </a:p>
          <a:p>
            <a:r>
              <a:rPr lang="en-US" sz="2400" dirty="0" smtClean="0">
                <a:latin typeface="Century Gothic" pitchFamily="34" charset="0"/>
              </a:rPr>
              <a:t>Q3</a:t>
            </a:r>
          </a:p>
          <a:p>
            <a:r>
              <a:rPr lang="en-US" sz="2400" dirty="0" smtClean="0">
                <a:latin typeface="Century Gothic" pitchFamily="34" charset="0"/>
              </a:rPr>
              <a:t>Max</a:t>
            </a:r>
            <a:endParaRPr lang="en-US" sz="2400" dirty="0">
              <a:latin typeface="Century Gothic"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316662" cy="1143000"/>
          </a:xfrm>
        </p:spPr>
        <p:txBody>
          <a:bodyPr/>
          <a:lstStyle/>
          <a:p>
            <a:r>
              <a:rPr lang="en-US" sz="4400" dirty="0" smtClean="0">
                <a:latin typeface="Century Gothic" pitchFamily="34" charset="0"/>
              </a:rPr>
              <a:t>assessing part a</a:t>
            </a:r>
            <a:endParaRPr lang="en-US" sz="4400" dirty="0">
              <a:latin typeface="Century Gothic" pitchFamily="34" charset="0"/>
            </a:endParaRPr>
          </a:p>
        </p:txBody>
      </p:sp>
      <p:sp>
        <p:nvSpPr>
          <p:cNvPr id="3" name="Content Placeholder 2"/>
          <p:cNvSpPr>
            <a:spLocks noGrp="1"/>
          </p:cNvSpPr>
          <p:nvPr>
            <p:ph idx="1"/>
          </p:nvPr>
        </p:nvSpPr>
        <p:spPr>
          <a:xfrm>
            <a:off x="228600" y="1295400"/>
            <a:ext cx="8791575" cy="4830763"/>
          </a:xfrm>
        </p:spPr>
        <p:txBody>
          <a:bodyPr/>
          <a:lstStyle/>
          <a:p>
            <a:pPr>
              <a:buNone/>
            </a:pPr>
            <a:r>
              <a:rPr lang="en-US" sz="3200" dirty="0" smtClean="0">
                <a:latin typeface="Century Gothic" pitchFamily="34" charset="0"/>
              </a:rPr>
              <a:t>Essentially correct (E): If parallel </a:t>
            </a:r>
            <a:r>
              <a:rPr lang="en-US" sz="3200" dirty="0" err="1" smtClean="0">
                <a:latin typeface="Century Gothic" pitchFamily="34" charset="0"/>
              </a:rPr>
              <a:t>boxplots</a:t>
            </a:r>
            <a:r>
              <a:rPr lang="en-US" sz="3200" dirty="0" smtClean="0">
                <a:latin typeface="Century Gothic" pitchFamily="34" charset="0"/>
              </a:rPr>
              <a:t> are correctly drawn including labels (student and teacher) and shows a common scale.  If only one group is labeled, we’ll infer the correct label for the other group.  The five-number summary is not required but may be used to compensate for an incorrectly placed point on a </a:t>
            </a:r>
            <a:r>
              <a:rPr lang="en-US" sz="3200" dirty="0" err="1" smtClean="0">
                <a:latin typeface="Century Gothic" pitchFamily="34" charset="0"/>
              </a:rPr>
              <a:t>boxplot</a:t>
            </a:r>
            <a:r>
              <a:rPr lang="en-US" sz="3200" dirty="0" smtClean="0">
                <a:latin typeface="Century Gothic" pitchFamily="34" charset="0"/>
              </a:rPr>
              <a:t>.</a:t>
            </a:r>
            <a:endParaRPr lang="en-US" sz="3200" dirty="0">
              <a:latin typeface="Century Gothic"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316662" cy="1143000"/>
          </a:xfrm>
        </p:spPr>
        <p:txBody>
          <a:bodyPr/>
          <a:lstStyle/>
          <a:p>
            <a:r>
              <a:rPr lang="en-US" sz="4400" dirty="0" smtClean="0">
                <a:latin typeface="Century Gothic" pitchFamily="34" charset="0"/>
              </a:rPr>
              <a:t>more on a</a:t>
            </a:r>
            <a:endParaRPr lang="en-US" sz="4400" dirty="0">
              <a:latin typeface="Century Gothic" pitchFamily="34" charset="0"/>
            </a:endParaRPr>
          </a:p>
        </p:txBody>
      </p:sp>
      <p:sp>
        <p:nvSpPr>
          <p:cNvPr id="3" name="Content Placeholder 2"/>
          <p:cNvSpPr>
            <a:spLocks noGrp="1"/>
          </p:cNvSpPr>
          <p:nvPr>
            <p:ph idx="1"/>
          </p:nvPr>
        </p:nvSpPr>
        <p:spPr>
          <a:xfrm>
            <a:off x="228600" y="1219200"/>
            <a:ext cx="8791575" cy="4906963"/>
          </a:xfrm>
        </p:spPr>
        <p:txBody>
          <a:bodyPr/>
          <a:lstStyle/>
          <a:p>
            <a:pPr>
              <a:buNone/>
            </a:pPr>
            <a:r>
              <a:rPr lang="en-US" sz="3200" dirty="0" smtClean="0">
                <a:latin typeface="Century Gothic" pitchFamily="34" charset="0"/>
              </a:rPr>
              <a:t>Partially correct (P): if there is only one error (e.g. omitting labels and/or scale, showing outliers, highly inconsistent scale, one misplaced point or reversing labels).</a:t>
            </a:r>
          </a:p>
          <a:p>
            <a:pPr>
              <a:buNone/>
            </a:pPr>
            <a:r>
              <a:rPr lang="en-US" sz="3200" dirty="0" smtClean="0">
                <a:latin typeface="Century Gothic" pitchFamily="34" charset="0"/>
              </a:rPr>
              <a:t>Note: two separate </a:t>
            </a:r>
            <a:r>
              <a:rPr lang="en-US" sz="3200" dirty="0" err="1" smtClean="0">
                <a:latin typeface="Century Gothic" pitchFamily="34" charset="0"/>
              </a:rPr>
              <a:t>boxplots</a:t>
            </a:r>
            <a:r>
              <a:rPr lang="en-US" sz="3200" dirty="0" smtClean="0">
                <a:latin typeface="Century Gothic" pitchFamily="34" charset="0"/>
              </a:rPr>
              <a:t> are acceptable as parallel plot providing the scales for the two plots are the same so that comparison can easily be made.</a:t>
            </a:r>
            <a:endParaRPr lang="en-US" sz="3200" dirty="0">
              <a:latin typeface="Century Gothic"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20175" cy="1143000"/>
          </a:xfrm>
        </p:spPr>
        <p:txBody>
          <a:bodyPr/>
          <a:lstStyle/>
          <a:p>
            <a:r>
              <a:rPr lang="en-US" sz="4400" dirty="0" smtClean="0">
                <a:latin typeface="Century Gothic" pitchFamily="34" charset="0"/>
              </a:rPr>
              <a:t>ideal solution part b</a:t>
            </a:r>
            <a:endParaRPr lang="en-US" sz="4400" dirty="0">
              <a:latin typeface="Century Gothic" pitchFamily="34" charset="0"/>
            </a:endParaRPr>
          </a:p>
        </p:txBody>
      </p:sp>
      <p:sp>
        <p:nvSpPr>
          <p:cNvPr id="3" name="Content Placeholder 2"/>
          <p:cNvSpPr>
            <a:spLocks noGrp="1"/>
          </p:cNvSpPr>
          <p:nvPr>
            <p:ph idx="1"/>
          </p:nvPr>
        </p:nvSpPr>
        <p:spPr>
          <a:xfrm>
            <a:off x="228600" y="1524000"/>
            <a:ext cx="8791575" cy="4602163"/>
          </a:xfrm>
        </p:spPr>
        <p:txBody>
          <a:bodyPr/>
          <a:lstStyle/>
          <a:p>
            <a:pPr>
              <a:buNone/>
            </a:pPr>
            <a:r>
              <a:rPr lang="en-US" sz="3200" dirty="0" smtClean="0">
                <a:latin typeface="Century Gothic" pitchFamily="34" charset="0"/>
              </a:rPr>
              <a:t>The teachers’ watches tend to have times that are closer to the true time.  Although the teachers’ watches tend to be slow, the times are less variable than the student times and so more teachers’ watches had times that were close to the true time.</a:t>
            </a:r>
            <a:endParaRPr lang="en-US" sz="3200" dirty="0">
              <a:latin typeface="Century Gothic"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20175" cy="1143000"/>
          </a:xfrm>
        </p:spPr>
        <p:txBody>
          <a:bodyPr/>
          <a:lstStyle/>
          <a:p>
            <a:r>
              <a:rPr lang="en-US" sz="4400" dirty="0" smtClean="0">
                <a:latin typeface="Century Gothic" pitchFamily="34" charset="0"/>
              </a:rPr>
              <a:t>assessing part b</a:t>
            </a:r>
            <a:endParaRPr lang="en-US" sz="4400" dirty="0">
              <a:latin typeface="Century Gothic" pitchFamily="34" charset="0"/>
            </a:endParaRPr>
          </a:p>
        </p:txBody>
      </p:sp>
      <p:sp>
        <p:nvSpPr>
          <p:cNvPr id="3" name="Content Placeholder 2"/>
          <p:cNvSpPr>
            <a:spLocks noGrp="1"/>
          </p:cNvSpPr>
          <p:nvPr>
            <p:ph idx="1"/>
          </p:nvPr>
        </p:nvSpPr>
        <p:spPr>
          <a:xfrm>
            <a:off x="304800" y="1143000"/>
            <a:ext cx="8715375" cy="4983163"/>
          </a:xfrm>
        </p:spPr>
        <p:txBody>
          <a:bodyPr/>
          <a:lstStyle/>
          <a:p>
            <a:pPr>
              <a:buNone/>
            </a:pPr>
            <a:r>
              <a:rPr lang="en-US" sz="3200" dirty="0" smtClean="0">
                <a:latin typeface="Century Gothic" pitchFamily="34" charset="0"/>
              </a:rPr>
              <a:t>Essentially correct (E): if teachers are picked based on some form of variability (e.g. range, compactness, IQR, spread, min-to-max, etc.)</a:t>
            </a:r>
          </a:p>
          <a:p>
            <a:pPr>
              <a:buNone/>
            </a:pPr>
            <a:r>
              <a:rPr lang="en-US" sz="3200" dirty="0" smtClean="0">
                <a:latin typeface="Century Gothic" pitchFamily="34" charset="0"/>
              </a:rPr>
              <a:t>Partially correct (P): if either teachers are selected with an incorrect explanation or no explanation.  OR… “students” are selected based on center</a:t>
            </a:r>
            <a:endParaRPr lang="en-US" sz="3200" dirty="0">
              <a:latin typeface="Century Gothic"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20175" cy="1143000"/>
          </a:xfrm>
        </p:spPr>
        <p:txBody>
          <a:bodyPr/>
          <a:lstStyle/>
          <a:p>
            <a:r>
              <a:rPr lang="en-US" sz="4400" dirty="0" smtClean="0">
                <a:latin typeface="Century Gothic" pitchFamily="34" charset="0"/>
              </a:rPr>
              <a:t>ideal solution part c</a:t>
            </a:r>
            <a:endParaRPr lang="en-US" sz="4400" dirty="0">
              <a:latin typeface="Century Gothic" pitchFamily="34" charset="0"/>
            </a:endParaRPr>
          </a:p>
        </p:txBody>
      </p:sp>
      <p:sp>
        <p:nvSpPr>
          <p:cNvPr id="3" name="Content Placeholder 2"/>
          <p:cNvSpPr>
            <a:spLocks noGrp="1"/>
          </p:cNvSpPr>
          <p:nvPr>
            <p:ph idx="1"/>
          </p:nvPr>
        </p:nvSpPr>
        <p:spPr>
          <a:xfrm>
            <a:off x="304800" y="1524000"/>
            <a:ext cx="8715375" cy="4602163"/>
          </a:xfrm>
        </p:spPr>
        <p:txBody>
          <a:bodyPr/>
          <a:lstStyle/>
          <a:p>
            <a:pPr>
              <a:buNone/>
            </a:pPr>
            <a:r>
              <a:rPr lang="en-US" sz="3200" dirty="0" smtClean="0">
                <a:latin typeface="Century Gothic" pitchFamily="34" charset="0"/>
              </a:rPr>
              <a:t>Testing this pair of hypotheses will not answer the teacher’s question.  The mean amount of time by which student watches differ from the true time could be zero even when student watch times differ greatly from the true time if large positive differences are offset by large negative differences.</a:t>
            </a:r>
            <a:endParaRPr lang="en-US" sz="3200" dirty="0">
              <a:latin typeface="Century Gothic"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20175" cy="1143000"/>
          </a:xfrm>
        </p:spPr>
        <p:txBody>
          <a:bodyPr/>
          <a:lstStyle/>
          <a:p>
            <a:r>
              <a:rPr lang="en-US" sz="4400" dirty="0" smtClean="0">
                <a:latin typeface="Century Gothic" pitchFamily="34" charset="0"/>
              </a:rPr>
              <a:t>assessing part c</a:t>
            </a:r>
            <a:endParaRPr lang="en-US" sz="4400" dirty="0">
              <a:latin typeface="Century Gothic" pitchFamily="34" charset="0"/>
            </a:endParaRPr>
          </a:p>
        </p:txBody>
      </p:sp>
      <p:sp>
        <p:nvSpPr>
          <p:cNvPr id="3" name="Content Placeholder 2"/>
          <p:cNvSpPr>
            <a:spLocks noGrp="1"/>
          </p:cNvSpPr>
          <p:nvPr>
            <p:ph idx="1"/>
          </p:nvPr>
        </p:nvSpPr>
        <p:spPr>
          <a:xfrm>
            <a:off x="304800" y="1295400"/>
            <a:ext cx="8715375" cy="4830763"/>
          </a:xfrm>
        </p:spPr>
        <p:txBody>
          <a:bodyPr/>
          <a:lstStyle/>
          <a:p>
            <a:pPr>
              <a:buNone/>
            </a:pPr>
            <a:r>
              <a:rPr lang="en-US" sz="3200" dirty="0" smtClean="0">
                <a:latin typeface="Century Gothic" pitchFamily="34" charset="0"/>
              </a:rPr>
              <a:t>Essentially correct (E): if the response says that testing these hypotheses will not answer the question posed and a plausible explanation is given.  Plausible explanations should focus on things such as: positives and negatives cancelling out, individual times versus group averages or variability.  Reference to the </a:t>
            </a:r>
            <a:r>
              <a:rPr lang="en-US" sz="3200" dirty="0" err="1" smtClean="0">
                <a:latin typeface="Century Gothic" pitchFamily="34" charset="0"/>
              </a:rPr>
              <a:t>boxplot</a:t>
            </a:r>
            <a:r>
              <a:rPr lang="en-US" sz="3200" dirty="0" smtClean="0">
                <a:latin typeface="Century Gothic" pitchFamily="34" charset="0"/>
              </a:rPr>
              <a:t> is not expected.</a:t>
            </a:r>
            <a:endParaRPr lang="en-US" sz="3200" dirty="0">
              <a:latin typeface="Century Gothic"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239000" cy="1143000"/>
          </a:xfrm>
        </p:spPr>
        <p:txBody>
          <a:bodyPr/>
          <a:lstStyle/>
          <a:p>
            <a:r>
              <a:rPr lang="en-US" sz="4400" dirty="0" smtClean="0">
                <a:latin typeface="Century Gothic" pitchFamily="34" charset="0"/>
              </a:rPr>
              <a:t>still assessing c</a:t>
            </a:r>
            <a:endParaRPr lang="en-US" sz="4400" dirty="0">
              <a:latin typeface="Century Gothic" pitchFamily="34" charset="0"/>
            </a:endParaRPr>
          </a:p>
        </p:txBody>
      </p:sp>
      <p:sp>
        <p:nvSpPr>
          <p:cNvPr id="3" name="Content Placeholder 2"/>
          <p:cNvSpPr>
            <a:spLocks noGrp="1"/>
          </p:cNvSpPr>
          <p:nvPr>
            <p:ph idx="1"/>
          </p:nvPr>
        </p:nvSpPr>
        <p:spPr>
          <a:xfrm>
            <a:off x="304800" y="1219200"/>
            <a:ext cx="8715375" cy="4906963"/>
          </a:xfrm>
        </p:spPr>
        <p:txBody>
          <a:bodyPr/>
          <a:lstStyle/>
          <a:p>
            <a:pPr>
              <a:buNone/>
            </a:pPr>
            <a:r>
              <a:rPr lang="en-US" sz="3200" dirty="0" smtClean="0">
                <a:latin typeface="Century Gothic" pitchFamily="34" charset="0"/>
              </a:rPr>
              <a:t>Partially correct (P): if the answer given is “no” and either there is no explanation </a:t>
            </a:r>
            <a:r>
              <a:rPr lang="en-US" sz="3200" u="sng" dirty="0" smtClean="0">
                <a:latin typeface="Century Gothic" pitchFamily="34" charset="0"/>
              </a:rPr>
              <a:t>and</a:t>
            </a:r>
            <a:r>
              <a:rPr lang="en-US" sz="3200" dirty="0" smtClean="0">
                <a:latin typeface="Century Gothic" pitchFamily="34" charset="0"/>
              </a:rPr>
              <a:t> part b was scored essentially correct (E).</a:t>
            </a:r>
          </a:p>
          <a:p>
            <a:pPr>
              <a:buNone/>
            </a:pPr>
            <a:r>
              <a:rPr lang="en-US" sz="3200" dirty="0" smtClean="0">
                <a:latin typeface="Century Gothic" pitchFamily="34" charset="0"/>
              </a:rPr>
              <a:t>OR… there is an incomplete or incorrect explanation that addresses the connection (or lack of connection) between the given hypotheses and the teacher’s question.</a:t>
            </a:r>
            <a:endParaRPr lang="en-US" sz="3200" dirty="0">
              <a:latin typeface="Century Gothic" pitchFamily="34"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2207_slide">
  <a:themeElements>
    <a:clrScheme name="Office Theme 2">
      <a:dk1>
        <a:srgbClr val="000000"/>
      </a:dk1>
      <a:lt1>
        <a:srgbClr val="FF66CC"/>
      </a:lt1>
      <a:dk2>
        <a:srgbClr val="000000"/>
      </a:dk2>
      <a:lt2>
        <a:srgbClr val="CCCCCC"/>
      </a:lt2>
      <a:accent1>
        <a:srgbClr val="732E30"/>
      </a:accent1>
      <a:accent2>
        <a:srgbClr val="803366"/>
      </a:accent2>
      <a:accent3>
        <a:srgbClr val="FFB8E2"/>
      </a:accent3>
      <a:accent4>
        <a:srgbClr val="000000"/>
      </a:accent4>
      <a:accent5>
        <a:srgbClr val="BCADAD"/>
      </a:accent5>
      <a:accent6>
        <a:srgbClr val="732D5C"/>
      </a:accent6>
      <a:hlink>
        <a:srgbClr val="2D5659"/>
      </a:hlink>
      <a:folHlink>
        <a:srgbClr val="62338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66CC"/>
        </a:lt1>
        <a:dk2>
          <a:srgbClr val="000000"/>
        </a:dk2>
        <a:lt2>
          <a:srgbClr val="CCCCCC"/>
        </a:lt2>
        <a:accent1>
          <a:srgbClr val="C00081"/>
        </a:accent1>
        <a:accent2>
          <a:srgbClr val="A13A7E"/>
        </a:accent2>
        <a:accent3>
          <a:srgbClr val="FFB8E2"/>
        </a:accent3>
        <a:accent4>
          <a:srgbClr val="000000"/>
        </a:accent4>
        <a:accent5>
          <a:srgbClr val="DCAAC1"/>
        </a:accent5>
        <a:accent6>
          <a:srgbClr val="913472"/>
        </a:accent6>
        <a:hlink>
          <a:srgbClr val="640043"/>
        </a:hlink>
        <a:folHlink>
          <a:srgbClr val="910061"/>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66CC"/>
        </a:lt1>
        <a:dk2>
          <a:srgbClr val="000000"/>
        </a:dk2>
        <a:lt2>
          <a:srgbClr val="CCCCCC"/>
        </a:lt2>
        <a:accent1>
          <a:srgbClr val="732E30"/>
        </a:accent1>
        <a:accent2>
          <a:srgbClr val="803366"/>
        </a:accent2>
        <a:accent3>
          <a:srgbClr val="FFB8E2"/>
        </a:accent3>
        <a:accent4>
          <a:srgbClr val="000000"/>
        </a:accent4>
        <a:accent5>
          <a:srgbClr val="BCADAD"/>
        </a:accent5>
        <a:accent6>
          <a:srgbClr val="732D5C"/>
        </a:accent6>
        <a:hlink>
          <a:srgbClr val="2D5659"/>
        </a:hlink>
        <a:folHlink>
          <a:srgbClr val="62338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66CC"/>
        </a:lt1>
        <a:dk2>
          <a:srgbClr val="000000"/>
        </a:dk2>
        <a:lt2>
          <a:srgbClr val="CCCCCC"/>
        </a:lt2>
        <a:accent1>
          <a:srgbClr val="853C6C"/>
        </a:accent1>
        <a:accent2>
          <a:srgbClr val="66630E"/>
        </a:accent2>
        <a:accent3>
          <a:srgbClr val="FFB8E2"/>
        </a:accent3>
        <a:accent4>
          <a:srgbClr val="000000"/>
        </a:accent4>
        <a:accent5>
          <a:srgbClr val="C2AFBA"/>
        </a:accent5>
        <a:accent6>
          <a:srgbClr val="5C590C"/>
        </a:accent6>
        <a:hlink>
          <a:srgbClr val="204773"/>
        </a:hlink>
        <a:folHlink>
          <a:srgbClr val="285924"/>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66CC"/>
        </a:lt1>
        <a:dk2>
          <a:srgbClr val="000000"/>
        </a:dk2>
        <a:lt2>
          <a:srgbClr val="CCCCCC"/>
        </a:lt2>
        <a:accent1>
          <a:srgbClr val="2E4E73"/>
        </a:accent1>
        <a:accent2>
          <a:srgbClr val="525E26"/>
        </a:accent2>
        <a:accent3>
          <a:srgbClr val="FFB8E2"/>
        </a:accent3>
        <a:accent4>
          <a:srgbClr val="000000"/>
        </a:accent4>
        <a:accent5>
          <a:srgbClr val="ADB2BC"/>
        </a:accent5>
        <a:accent6>
          <a:srgbClr val="495421"/>
        </a:accent6>
        <a:hlink>
          <a:srgbClr val="733F62"/>
        </a:hlink>
        <a:folHlink>
          <a:srgbClr val="73552E"/>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C00081"/>
        </a:accent1>
        <a:accent2>
          <a:srgbClr val="A13A7E"/>
        </a:accent2>
        <a:accent3>
          <a:srgbClr val="FFFFFF"/>
        </a:accent3>
        <a:accent4>
          <a:srgbClr val="000000"/>
        </a:accent4>
        <a:accent5>
          <a:srgbClr val="DCAAC1"/>
        </a:accent5>
        <a:accent6>
          <a:srgbClr val="913472"/>
        </a:accent6>
        <a:hlink>
          <a:srgbClr val="640043"/>
        </a:hlink>
        <a:folHlink>
          <a:srgbClr val="910061"/>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732E30"/>
        </a:accent1>
        <a:accent2>
          <a:srgbClr val="803366"/>
        </a:accent2>
        <a:accent3>
          <a:srgbClr val="FFFFFF"/>
        </a:accent3>
        <a:accent4>
          <a:srgbClr val="000000"/>
        </a:accent4>
        <a:accent5>
          <a:srgbClr val="BCADAD"/>
        </a:accent5>
        <a:accent6>
          <a:srgbClr val="732D5C"/>
        </a:accent6>
        <a:hlink>
          <a:srgbClr val="2D5659"/>
        </a:hlink>
        <a:folHlink>
          <a:srgbClr val="62338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853C6C"/>
        </a:accent1>
        <a:accent2>
          <a:srgbClr val="66630E"/>
        </a:accent2>
        <a:accent3>
          <a:srgbClr val="FFFFFF"/>
        </a:accent3>
        <a:accent4>
          <a:srgbClr val="000000"/>
        </a:accent4>
        <a:accent5>
          <a:srgbClr val="C2AFBA"/>
        </a:accent5>
        <a:accent6>
          <a:srgbClr val="5C590C"/>
        </a:accent6>
        <a:hlink>
          <a:srgbClr val="204773"/>
        </a:hlink>
        <a:folHlink>
          <a:srgbClr val="285924"/>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2E4E73"/>
        </a:accent1>
        <a:accent2>
          <a:srgbClr val="525E26"/>
        </a:accent2>
        <a:accent3>
          <a:srgbClr val="FFFFFF"/>
        </a:accent3>
        <a:accent4>
          <a:srgbClr val="000000"/>
        </a:accent4>
        <a:accent5>
          <a:srgbClr val="ADB2BC"/>
        </a:accent5>
        <a:accent6>
          <a:srgbClr val="495421"/>
        </a:accent6>
        <a:hlink>
          <a:srgbClr val="733F62"/>
        </a:hlink>
        <a:folHlink>
          <a:srgbClr val="73552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66CC"/>
      </a:lt1>
      <a:dk2>
        <a:srgbClr val="000000"/>
      </a:dk2>
      <a:lt2>
        <a:srgbClr val="CCCCCC"/>
      </a:lt2>
      <a:accent1>
        <a:srgbClr val="732E30"/>
      </a:accent1>
      <a:accent2>
        <a:srgbClr val="803366"/>
      </a:accent2>
      <a:accent3>
        <a:srgbClr val="FFB8E2"/>
      </a:accent3>
      <a:accent4>
        <a:srgbClr val="000000"/>
      </a:accent4>
      <a:accent5>
        <a:srgbClr val="BCADAD"/>
      </a:accent5>
      <a:accent6>
        <a:srgbClr val="732D5C"/>
      </a:accent6>
      <a:hlink>
        <a:srgbClr val="2D5659"/>
      </a:hlink>
      <a:folHlink>
        <a:srgbClr val="62338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66CC"/>
        </a:lt1>
        <a:dk2>
          <a:srgbClr val="000000"/>
        </a:dk2>
        <a:lt2>
          <a:srgbClr val="CCCCCC"/>
        </a:lt2>
        <a:accent1>
          <a:srgbClr val="C00081"/>
        </a:accent1>
        <a:accent2>
          <a:srgbClr val="A13A7E"/>
        </a:accent2>
        <a:accent3>
          <a:srgbClr val="FFB8E2"/>
        </a:accent3>
        <a:accent4>
          <a:srgbClr val="000000"/>
        </a:accent4>
        <a:accent5>
          <a:srgbClr val="DCAAC1"/>
        </a:accent5>
        <a:accent6>
          <a:srgbClr val="913472"/>
        </a:accent6>
        <a:hlink>
          <a:srgbClr val="640043"/>
        </a:hlink>
        <a:folHlink>
          <a:srgbClr val="910061"/>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66CC"/>
        </a:lt1>
        <a:dk2>
          <a:srgbClr val="000000"/>
        </a:dk2>
        <a:lt2>
          <a:srgbClr val="CCCCCC"/>
        </a:lt2>
        <a:accent1>
          <a:srgbClr val="732E30"/>
        </a:accent1>
        <a:accent2>
          <a:srgbClr val="803366"/>
        </a:accent2>
        <a:accent3>
          <a:srgbClr val="FFB8E2"/>
        </a:accent3>
        <a:accent4>
          <a:srgbClr val="000000"/>
        </a:accent4>
        <a:accent5>
          <a:srgbClr val="BCADAD"/>
        </a:accent5>
        <a:accent6>
          <a:srgbClr val="732D5C"/>
        </a:accent6>
        <a:hlink>
          <a:srgbClr val="2D5659"/>
        </a:hlink>
        <a:folHlink>
          <a:srgbClr val="62338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66CC"/>
        </a:lt1>
        <a:dk2>
          <a:srgbClr val="000000"/>
        </a:dk2>
        <a:lt2>
          <a:srgbClr val="CCCCCC"/>
        </a:lt2>
        <a:accent1>
          <a:srgbClr val="853C6C"/>
        </a:accent1>
        <a:accent2>
          <a:srgbClr val="66630E"/>
        </a:accent2>
        <a:accent3>
          <a:srgbClr val="FFB8E2"/>
        </a:accent3>
        <a:accent4>
          <a:srgbClr val="000000"/>
        </a:accent4>
        <a:accent5>
          <a:srgbClr val="C2AFBA"/>
        </a:accent5>
        <a:accent6>
          <a:srgbClr val="5C590C"/>
        </a:accent6>
        <a:hlink>
          <a:srgbClr val="204773"/>
        </a:hlink>
        <a:folHlink>
          <a:srgbClr val="285924"/>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66CC"/>
        </a:lt1>
        <a:dk2>
          <a:srgbClr val="000000"/>
        </a:dk2>
        <a:lt2>
          <a:srgbClr val="CCCCCC"/>
        </a:lt2>
        <a:accent1>
          <a:srgbClr val="2E4E73"/>
        </a:accent1>
        <a:accent2>
          <a:srgbClr val="525E26"/>
        </a:accent2>
        <a:accent3>
          <a:srgbClr val="FFB8E2"/>
        </a:accent3>
        <a:accent4>
          <a:srgbClr val="000000"/>
        </a:accent4>
        <a:accent5>
          <a:srgbClr val="ADB2BC"/>
        </a:accent5>
        <a:accent6>
          <a:srgbClr val="495421"/>
        </a:accent6>
        <a:hlink>
          <a:srgbClr val="733F62"/>
        </a:hlink>
        <a:folHlink>
          <a:srgbClr val="73552E"/>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C00081"/>
        </a:accent1>
        <a:accent2>
          <a:srgbClr val="A13A7E"/>
        </a:accent2>
        <a:accent3>
          <a:srgbClr val="FFFFFF"/>
        </a:accent3>
        <a:accent4>
          <a:srgbClr val="000000"/>
        </a:accent4>
        <a:accent5>
          <a:srgbClr val="DCAAC1"/>
        </a:accent5>
        <a:accent6>
          <a:srgbClr val="913472"/>
        </a:accent6>
        <a:hlink>
          <a:srgbClr val="640043"/>
        </a:hlink>
        <a:folHlink>
          <a:srgbClr val="910061"/>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732E30"/>
        </a:accent1>
        <a:accent2>
          <a:srgbClr val="803366"/>
        </a:accent2>
        <a:accent3>
          <a:srgbClr val="FFFFFF"/>
        </a:accent3>
        <a:accent4>
          <a:srgbClr val="000000"/>
        </a:accent4>
        <a:accent5>
          <a:srgbClr val="BCADAD"/>
        </a:accent5>
        <a:accent6>
          <a:srgbClr val="732D5C"/>
        </a:accent6>
        <a:hlink>
          <a:srgbClr val="2D5659"/>
        </a:hlink>
        <a:folHlink>
          <a:srgbClr val="62338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853C6C"/>
        </a:accent1>
        <a:accent2>
          <a:srgbClr val="66630E"/>
        </a:accent2>
        <a:accent3>
          <a:srgbClr val="FFFFFF"/>
        </a:accent3>
        <a:accent4>
          <a:srgbClr val="000000"/>
        </a:accent4>
        <a:accent5>
          <a:srgbClr val="C2AFBA"/>
        </a:accent5>
        <a:accent6>
          <a:srgbClr val="5C590C"/>
        </a:accent6>
        <a:hlink>
          <a:srgbClr val="204773"/>
        </a:hlink>
        <a:folHlink>
          <a:srgbClr val="285924"/>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2E4E73"/>
        </a:accent1>
        <a:accent2>
          <a:srgbClr val="525E26"/>
        </a:accent2>
        <a:accent3>
          <a:srgbClr val="FFFFFF"/>
        </a:accent3>
        <a:accent4>
          <a:srgbClr val="000000"/>
        </a:accent4>
        <a:accent5>
          <a:srgbClr val="ADB2BC"/>
        </a:accent5>
        <a:accent6>
          <a:srgbClr val="495421"/>
        </a:accent6>
        <a:hlink>
          <a:srgbClr val="733F62"/>
        </a:hlink>
        <a:folHlink>
          <a:srgbClr val="73552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ind_2207_slide</Template>
  <TotalTime>46</TotalTime>
  <Words>484</Words>
  <Application>Microsoft Office PowerPoint</Application>
  <PresentationFormat>On-screen Show (4:3)</PresentationFormat>
  <Paragraphs>44</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ind_2207_slide</vt:lpstr>
      <vt:lpstr>1_Default Design</vt:lpstr>
      <vt:lpstr>ap statistics</vt:lpstr>
      <vt:lpstr>ideal solution part a</vt:lpstr>
      <vt:lpstr>assessing part a</vt:lpstr>
      <vt:lpstr>more on a</vt:lpstr>
      <vt:lpstr>ideal solution part b</vt:lpstr>
      <vt:lpstr>assessing part b</vt:lpstr>
      <vt:lpstr>ideal solution part c</vt:lpstr>
      <vt:lpstr>assessing part c</vt:lpstr>
      <vt:lpstr>still assessing c</vt:lpstr>
      <vt:lpstr>and more c</vt:lpstr>
      <vt:lpstr>scoring</vt:lpstr>
    </vt:vector>
  </TitlesOfParts>
  <Company>Indezine.com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statistics</dc:title>
  <dc:creator>sharonberg</dc:creator>
  <cp:lastModifiedBy>sharonberg</cp:lastModifiedBy>
  <cp:revision>5</cp:revision>
  <dcterms:created xsi:type="dcterms:W3CDTF">2010-11-10T18:55:08Z</dcterms:created>
  <dcterms:modified xsi:type="dcterms:W3CDTF">2010-11-10T19:48:12Z</dcterms:modified>
</cp:coreProperties>
</file>