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0" r:id="rId17"/>
    <p:sldId id="274" r:id="rId18"/>
    <p:sldId id="275" r:id="rId19"/>
    <p:sldId id="276" r:id="rId20"/>
    <p:sldId id="25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3F58-91E8-4506-89B3-7A74D646821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75E-193C-4C8E-B15A-9D9AE94CCB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3F58-91E8-4506-89B3-7A74D646821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75E-193C-4C8E-B15A-9D9AE94CC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3F58-91E8-4506-89B3-7A74D646821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75E-193C-4C8E-B15A-9D9AE94CC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3F58-91E8-4506-89B3-7A74D646821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75E-193C-4C8E-B15A-9D9AE94CC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3F58-91E8-4506-89B3-7A74D646821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757875E-193C-4C8E-B15A-9D9AE94CCB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3F58-91E8-4506-89B3-7A74D646821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75E-193C-4C8E-B15A-9D9AE94CC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3F58-91E8-4506-89B3-7A74D646821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75E-193C-4C8E-B15A-9D9AE94CC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3F58-91E8-4506-89B3-7A74D646821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75E-193C-4C8E-B15A-9D9AE94CC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3F58-91E8-4506-89B3-7A74D646821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75E-193C-4C8E-B15A-9D9AE94CC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3F58-91E8-4506-89B3-7A74D646821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75E-193C-4C8E-B15A-9D9AE94CC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3F58-91E8-4506-89B3-7A74D646821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75E-193C-4C8E-B15A-9D9AE94CC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373F58-91E8-4506-89B3-7A74D646821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57875E-193C-4C8E-B15A-9D9AE94CCBF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Joint AP Statistics &amp; AP U.S. Gov't end-of-year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Adam </a:t>
            </a:r>
            <a:r>
              <a:rPr lang="en-US" i="1" dirty="0" err="1" smtClean="0"/>
              <a:t>Shrager</a:t>
            </a:r>
            <a:r>
              <a:rPr lang="en-US" i="1" dirty="0" smtClean="0"/>
              <a:t> (AP Statistics)</a:t>
            </a:r>
          </a:p>
          <a:p>
            <a:r>
              <a:rPr lang="en-US" i="1" dirty="0" smtClean="0"/>
              <a:t>Paul </a:t>
            </a:r>
            <a:r>
              <a:rPr lang="en-US" i="1" dirty="0" err="1" smtClean="0"/>
              <a:t>Tkacs</a:t>
            </a:r>
            <a:r>
              <a:rPr lang="en-US" i="1" dirty="0" smtClean="0"/>
              <a:t> (AP US Government)</a:t>
            </a:r>
          </a:p>
          <a:p>
            <a:r>
              <a:rPr lang="en-US" i="1" dirty="0" smtClean="0"/>
              <a:t>Hopewell Valley Central High School</a:t>
            </a:r>
          </a:p>
          <a:p>
            <a:r>
              <a:rPr lang="en-US" i="1" dirty="0" smtClean="0"/>
              <a:t>Pennington, NJ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99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676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By: Nigel Bates, Ali Falcone, Libby Ordonez, Dylan W-F, </a:t>
            </a:r>
            <a:r>
              <a:rPr lang="en-US" dirty="0" err="1" smtClean="0">
                <a:ea typeface="+mn-ea"/>
                <a:cs typeface="+mn-cs"/>
              </a:rPr>
              <a:t>Cait</a:t>
            </a:r>
            <a:r>
              <a:rPr lang="en-US" dirty="0" smtClean="0">
                <a:ea typeface="+mn-ea"/>
                <a:cs typeface="+mn-cs"/>
              </a:rPr>
              <a:t> Williams, Charlie Yu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 </a:t>
            </a:r>
            <a:r>
              <a:rPr lang="en-US" dirty="0" err="1" smtClean="0"/>
              <a:t>Gov</a:t>
            </a:r>
            <a:r>
              <a:rPr lang="en-US" dirty="0" smtClean="0"/>
              <a:t>/Statistics Symposium: Gun Policy</a:t>
            </a:r>
          </a:p>
        </p:txBody>
      </p:sp>
      <p:pic>
        <p:nvPicPr>
          <p:cNvPr id="13315" name="Picture 4" descr="http://t0.gstatic.com/images?q=tbn:ANd9GcQIPDTyh7oLT-R9SVtXSVoGQs4LNhO84vJVbiXM89YYa8PLf5WOyw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86200"/>
            <a:ext cx="3321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ttp://t3.gstatic.com/images?q=tbn:ANd9GcTIp91bmpENYWwJxjA9NN11QxNkeJ_tjhJfEnKfgfJPytfB5QD2&amp;t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875088"/>
            <a:ext cx="225107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0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Current US Policy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Amendment: right of the people to keep and bear arms</a:t>
            </a:r>
          </a:p>
          <a:p>
            <a:r>
              <a:rPr lang="en-US" dirty="0" smtClean="0"/>
              <a:t>Regulations vary by state</a:t>
            </a:r>
          </a:p>
          <a:p>
            <a:r>
              <a:rPr lang="en-US" dirty="0" smtClean="0"/>
              <a:t>Restrict minors and other persons lacking specific qualifications from possessing firearms</a:t>
            </a:r>
          </a:p>
        </p:txBody>
      </p:sp>
      <p:pic>
        <p:nvPicPr>
          <p:cNvPr id="16387" name="Picture 2" descr="http://www.morningconstitution.net/wp-content/uploads/2010/02/2nd-Amend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38600"/>
            <a:ext cx="334486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t3.gstatic.com/images?q=tbn:ANd9GcSkA8iYup-Vx3a76qoTTrZtauOi_n37hEdj2897Aw00-hESPv2G&amp;t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068763"/>
            <a:ext cx="17240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7B9899"/>
                </a:solidFill>
              </a:rPr>
              <a:t>Canada’s Policy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143001"/>
            <a:ext cx="8504238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Pass the Canadian Firearms Safety Course</a:t>
            </a:r>
          </a:p>
          <a:p>
            <a:r>
              <a:rPr lang="en-US" dirty="0" smtClean="0"/>
              <a:t> Get a friend/family member to sign form validating </a:t>
            </a:r>
          </a:p>
          <a:p>
            <a:r>
              <a:rPr lang="en-US" dirty="0" smtClean="0"/>
              <a:t>Pay  $80 fee that is good for 5 years  </a:t>
            </a:r>
          </a:p>
          <a:p>
            <a:r>
              <a:rPr lang="en-US" dirty="0" smtClean="0"/>
              <a:t>Minors from age of 12-17 are able to possess and use firearms with signed parental consent</a:t>
            </a:r>
          </a:p>
        </p:txBody>
      </p:sp>
      <p:pic>
        <p:nvPicPr>
          <p:cNvPr id="17411" name="Picture 2" descr="http://retrorambling.files.wordpress.com/2011/02/nuns_with_guns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62400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rlv.zcache.com/pro_gun_rights_mousepad-p144061524986569408trak_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9624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33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Statistics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dirty="0" smtClean="0"/>
              <a:t>We ran a one-tailed 2-sample T-test:</a:t>
            </a:r>
          </a:p>
          <a:p>
            <a:pPr lvl="1"/>
            <a:r>
              <a:rPr lang="en-US" dirty="0" smtClean="0"/>
              <a:t>Null hypothesis (H</a:t>
            </a:r>
            <a:r>
              <a:rPr lang="en-US" baseline="-25000" dirty="0" smtClean="0"/>
              <a:t>0</a:t>
            </a:r>
            <a:r>
              <a:rPr lang="en-US" dirty="0" smtClean="0"/>
              <a:t>): µ</a:t>
            </a:r>
            <a:r>
              <a:rPr lang="en-US" baseline="-25000" dirty="0" smtClean="0"/>
              <a:t>1 </a:t>
            </a:r>
            <a:r>
              <a:rPr lang="en-US" dirty="0" smtClean="0"/>
              <a:t>= µ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Alternate hypothesis (H</a:t>
            </a:r>
            <a:r>
              <a:rPr lang="en-US" baseline="-25000" dirty="0" smtClean="0"/>
              <a:t>a</a:t>
            </a:r>
            <a:r>
              <a:rPr lang="en-US" dirty="0" smtClean="0"/>
              <a:t>): µ</a:t>
            </a:r>
            <a:r>
              <a:rPr lang="en-US" baseline="-25000" dirty="0" smtClean="0"/>
              <a:t>1 </a:t>
            </a:r>
            <a:r>
              <a:rPr lang="en-US" dirty="0" smtClean="0"/>
              <a:t>&lt; µ</a:t>
            </a:r>
            <a:r>
              <a:rPr lang="en-US" baseline="-25000" dirty="0" smtClean="0"/>
              <a:t>2</a:t>
            </a:r>
            <a:r>
              <a:rPr lang="en-US" dirty="0" smtClean="0"/>
              <a:t>, where µ</a:t>
            </a:r>
            <a:r>
              <a:rPr lang="en-US" baseline="-25000" dirty="0" smtClean="0"/>
              <a:t>1</a:t>
            </a:r>
            <a:r>
              <a:rPr lang="en-US" dirty="0" smtClean="0"/>
              <a:t> is the true mean number of yearly gun deaths per 100,000 people in Canada and µ</a:t>
            </a:r>
            <a:r>
              <a:rPr lang="en-US" baseline="-25000" dirty="0" smtClean="0"/>
              <a:t>2</a:t>
            </a:r>
            <a:r>
              <a:rPr lang="en-US" dirty="0" smtClean="0"/>
              <a:t> is the true mean number of yearly gun deaths per 100,000 people in the United States.</a:t>
            </a:r>
          </a:p>
          <a:p>
            <a:endParaRPr lang="en-US" dirty="0" smtClean="0"/>
          </a:p>
        </p:txBody>
      </p:sp>
      <p:pic>
        <p:nvPicPr>
          <p:cNvPr id="14339" name="Picture 2" descr="http://ecbiz97.inmotionhosting.com/~fideli11/wp-content/uploads/2011/01/6721_stock_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143375"/>
            <a:ext cx="57150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78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Statistics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Canada: </a:t>
            </a:r>
          </a:p>
          <a:p>
            <a:pPr lvl="1"/>
            <a:r>
              <a:rPr lang="en-US" smtClean="0"/>
              <a:t>mean number of gun deaths per 100,000 people was 5.286, with a standard deviation of 0.522</a:t>
            </a:r>
          </a:p>
          <a:p>
            <a:r>
              <a:rPr lang="en-US" smtClean="0"/>
              <a:t>US</a:t>
            </a:r>
          </a:p>
          <a:p>
            <a:pPr lvl="1"/>
            <a:r>
              <a:rPr lang="en-US" smtClean="0"/>
              <a:t>mean number of gun deaths per 100,000 people was 14.216, with a standard deviation of 0.701</a:t>
            </a:r>
          </a:p>
          <a:p>
            <a:r>
              <a:rPr lang="en-US" smtClean="0"/>
              <a:t>The t-statistic obtained for this test was -38.236. This corresponds to a p-value so small that it can be safely rounded to 0</a:t>
            </a:r>
          </a:p>
        </p:txBody>
      </p:sp>
      <p:pic>
        <p:nvPicPr>
          <p:cNvPr id="15363" name="Picture 2" descr="http://t0.gstatic.com/images?q=tbn:ANd9GcQDa2xDsjX_TEncBJVd7mxYJw13gi-uIdQEcXtT65-KEIV8nfrOdQ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181600"/>
            <a:ext cx="2914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05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New Policy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Adopt Canada’s rules and regulations concerning firearm ownership and use!</a:t>
            </a:r>
          </a:p>
        </p:txBody>
      </p:sp>
    </p:spTree>
    <p:extLst>
      <p:ext uri="{BB962C8B-B14F-4D97-AF65-F5344CB8AC3E}">
        <p14:creationId xmlns:p14="http://schemas.microsoft.com/office/powerpoint/2010/main" val="42065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2012 </a:t>
            </a:r>
            <a:br>
              <a:rPr lang="en-US" dirty="0" smtClean="0"/>
            </a:br>
            <a:r>
              <a:rPr lang="en-US" dirty="0" smtClean="0"/>
              <a:t>Presidential Election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Shorter time frame (3 ½ weeks)</a:t>
            </a:r>
          </a:p>
          <a:p>
            <a:r>
              <a:rPr lang="en-US" dirty="0" smtClean="0"/>
              <a:t>Students were assigned one swing state (margin of victory in 2008 &lt; 6%)</a:t>
            </a:r>
          </a:p>
          <a:p>
            <a:r>
              <a:rPr lang="en-US" dirty="0" smtClean="0"/>
              <a:t>13 swing states plus a couple more, students made predictions for 16 states.</a:t>
            </a:r>
          </a:p>
          <a:p>
            <a:r>
              <a:rPr lang="en-US" dirty="0" smtClean="0"/>
              <a:t>Students analyzed vote, voter registration, demographics, congressional races, and other statistics in their assigned state.</a:t>
            </a:r>
          </a:p>
          <a:p>
            <a:r>
              <a:rPr lang="en-US" dirty="0" smtClean="0"/>
              <a:t>Students also considered policy issues relevant to that state.</a:t>
            </a:r>
          </a:p>
          <a:p>
            <a:r>
              <a:rPr lang="en-US" dirty="0" smtClean="0"/>
              <a:t>We will be tracking our predictions in a Facebook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978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76550"/>
            <a:ext cx="51308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3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027318"/>
            <a:ext cx="5081451" cy="381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7463" cy="355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" y="1295400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4251960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3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the two largest AP subjects in the school to do a joint, interdisciplinary project</a:t>
            </a:r>
          </a:p>
          <a:p>
            <a:r>
              <a:rPr lang="en-US" dirty="0" smtClean="0"/>
              <a:t>Between 4-7 weeks after AP exams until graduation.</a:t>
            </a:r>
          </a:p>
          <a:p>
            <a:r>
              <a:rPr lang="en-US" dirty="0" smtClean="0"/>
              <a:t>Students taking both classes designated: </a:t>
            </a:r>
            <a:r>
              <a:rPr lang="en-US" i="1" u="sng" dirty="0" smtClean="0"/>
              <a:t>Project Managers</a:t>
            </a:r>
            <a:r>
              <a:rPr lang="en-US" dirty="0" smtClean="0"/>
              <a:t>, take on additional team-leading responsibilities.</a:t>
            </a:r>
          </a:p>
          <a:p>
            <a:r>
              <a:rPr lang="en-US" dirty="0" smtClean="0"/>
              <a:t>True applications of statistical concepts learned.  True applications of policy / politics concepts covered.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Obama – 291, Romney - 247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239000" cy="5208150"/>
          </a:xfrm>
        </p:spPr>
      </p:pic>
    </p:spTree>
    <p:extLst>
      <p:ext uri="{BB962C8B-B14F-4D97-AF65-F5344CB8AC3E}">
        <p14:creationId xmlns:p14="http://schemas.microsoft.com/office/powerpoint/2010/main" val="26255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– Policy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Students were tasked with selecting from a list of policy issues and answering a question using original data analysis as well as provide policy and historical perspective.</a:t>
            </a:r>
          </a:p>
          <a:p>
            <a:r>
              <a:rPr lang="en-US" dirty="0" smtClean="0"/>
              <a:t>Abortion, Marijuana Legislation, Gun Control, Hydraulic </a:t>
            </a:r>
            <a:r>
              <a:rPr lang="en-US" dirty="0" err="1" smtClean="0"/>
              <a:t>Fracking</a:t>
            </a:r>
            <a:r>
              <a:rPr lang="en-US" dirty="0" smtClean="0"/>
              <a:t>, Federal Deficit, among others…</a:t>
            </a:r>
          </a:p>
          <a:p>
            <a:r>
              <a:rPr lang="en-US" dirty="0" smtClean="0"/>
              <a:t>Paper, 6 slide presentation, and a joint POLICY SYMPOSIUM with all 100+ students concluded the project, including a graded round-table discussion.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4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8229600" cy="1454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NJ vs. CA:</a:t>
            </a:r>
            <a:br>
              <a:rPr lang="en-US" sz="7200" dirty="0" smtClean="0"/>
            </a:br>
            <a:endParaRPr lang="en-US" sz="7200" dirty="0" smtClean="0"/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2400" b="1" i="1" smtClean="0"/>
              <a:t>Alcohol Distribution in Grocery Stores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b="1" i="1" smtClean="0"/>
              <a:t>And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b="1" i="1" smtClean="0"/>
              <a:t>Its Effect on Crime and Death Rates</a:t>
            </a:r>
          </a:p>
        </p:txBody>
      </p:sp>
      <p:pic>
        <p:nvPicPr>
          <p:cNvPr id="13315" name="Picture 6" descr="califor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04290">
            <a:off x="7010400" y="609600"/>
            <a:ext cx="13049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new jerse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8395">
            <a:off x="451316" y="3772599"/>
            <a:ext cx="1543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2819400" y="56388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By Abigail Berkowitz, Kelly MacDonald, Alex Simonian, Ellie Fishman, Hannah Wasserman, and Willa Sweeney</a:t>
            </a:r>
          </a:p>
        </p:txBody>
      </p:sp>
    </p:spTree>
    <p:extLst>
      <p:ext uri="{BB962C8B-B14F-4D97-AF65-F5344CB8AC3E}">
        <p14:creationId xmlns:p14="http://schemas.microsoft.com/office/powerpoint/2010/main" val="2951300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4338" name="AutoShap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Situation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204913"/>
            <a:ext cx="6248400" cy="534828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When Jon Corzine was governor of NJ, he tried to create financial plan to fix state budget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Wanted to raise alcohol tax to increase revenue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Wanted to also simplify alcohol-selling process to increase alcohol sales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Large chain stores support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Small business worried about increased competition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Critics of plan say more licenses will not increase sales (fewer licenses now than in mid-1980s, same amount of alcohol sold today)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Bill stalled in Congress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Should New Jersey simplify process of getting a liquor license, so that alcohol can be sold in grocery stores more readily, for example?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438400"/>
            <a:ext cx="191256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303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>
          <a:xfrm>
            <a:off x="914400" y="838200"/>
            <a:ext cx="8229600" cy="1143000"/>
          </a:xfrm>
        </p:spPr>
        <p:txBody>
          <a:bodyPr anchor="ctr"/>
          <a:lstStyle/>
          <a:p>
            <a:pPr algn="l" eaLnBrk="1" hangingPunct="1"/>
            <a:r>
              <a:rPr lang="en-US" dirty="0" smtClean="0"/>
              <a:t>Current New Jersey Policy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685800" y="2438400"/>
            <a:ext cx="84582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Licensure state - the state can issue liquor licenses to private sellers; indirectly controls the sale/distribution of alcohol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No formal ban on selling alcohol in supermarkets, but each chain is limited to only 2 licenses. Liquor must be in a separate department or an attached sister store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Alcohol generally sold from 9:00 AM to 10:00 PM. Most municipalities have a last call of 2 a.m.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Some larger  cities (ex. Newark) close at 3 AM and some serve 24 hours (ex. Atlantic City). Some dry towns are in the southern part of the state- Quaker and Methodist influence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Punishment for alcohol related incidents: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Public intoxication -- punished by a fine max. of $1,250 and up to 3 months jail time. Sometimes probation and community service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DUI punishments-- Jail for up to 30 days, loss of license for 3-12 months, fines from $250- $500 and other fees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49698">
            <a:off x="7572419" y="148036"/>
            <a:ext cx="1091513" cy="10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804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762000" y="381000"/>
            <a:ext cx="7924800" cy="121920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Current California Policy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838200" y="1447800"/>
            <a:ext cx="80772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California is also a licensure state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Private retail, convenience, and grocery stores can sell alcohol from 6 a.m. to 2 a.m.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Grocery stores are now allowed to distribute free samples of alcohol in the store during business hours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Public intoxication is punished by 1 night in jail and a fine up to $1,000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6 months probation or community service may be required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DUI punishments are as follows: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First offense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Jail from 96 hours to 6 months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Fine: From $1,000 to $1,600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License Suspension: 6 Months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Second offense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Jail: 90 Days to 1 Year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Fine - From $1,000 to $1,900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License Suspension: 2 Years 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/>
          <a:srcRect b="11627"/>
          <a:stretch>
            <a:fillRect/>
          </a:stretch>
        </p:blipFill>
        <p:spPr bwMode="auto">
          <a:xfrm rot="835978">
            <a:off x="5887814" y="3873472"/>
            <a:ext cx="2089915" cy="242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982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 idx="4294967295"/>
          </p:nvPr>
        </p:nvSpPr>
        <p:spPr>
          <a:xfrm>
            <a:off x="762000" y="304800"/>
            <a:ext cx="7924800" cy="99060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Statistics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838200" y="1143000"/>
            <a:ext cx="3776663" cy="4943475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dirty="0"/>
              <a:t>California</a:t>
            </a:r>
          </a:p>
          <a:p>
            <a:pPr marL="0" indent="0" eaLnBrk="1" hangingPunct="1">
              <a:defRPr/>
            </a:pPr>
            <a:r>
              <a:rPr lang="en-US" sz="1800" dirty="0"/>
              <a:t>2009 DUI arrests: 208,831</a:t>
            </a:r>
          </a:p>
          <a:p>
            <a:pPr marL="0" indent="0" eaLnBrk="1" hangingPunct="1">
              <a:defRPr/>
            </a:pPr>
            <a:r>
              <a:rPr lang="en-US" sz="1800" dirty="0"/>
              <a:t>2009 total population: 36,961,664</a:t>
            </a:r>
          </a:p>
          <a:p>
            <a:pPr marL="0" indent="0" eaLnBrk="1" hangingPunct="1">
              <a:defRPr/>
            </a:pPr>
            <a:r>
              <a:rPr lang="en-US" sz="1800" dirty="0"/>
              <a:t>Per capita DUI arrests: </a:t>
            </a:r>
            <a:r>
              <a:rPr lang="en-US" sz="1800" dirty="0">
                <a:solidFill>
                  <a:srgbClr val="FF0000"/>
                </a:solidFill>
              </a:rPr>
              <a:t>.0056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8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dirty="0"/>
              <a:t>New Jersey</a:t>
            </a:r>
          </a:p>
          <a:p>
            <a:pPr marL="0" indent="0" eaLnBrk="1" hangingPunct="1">
              <a:defRPr/>
            </a:pPr>
            <a:r>
              <a:rPr lang="en-US" sz="1800" dirty="0"/>
              <a:t>2009 DUI arrests: 27,345</a:t>
            </a:r>
          </a:p>
          <a:p>
            <a:pPr marL="0" indent="0" eaLnBrk="1" hangingPunct="1">
              <a:defRPr/>
            </a:pPr>
            <a:r>
              <a:rPr lang="en-US" sz="1800" dirty="0"/>
              <a:t>2009 total population: 8,707,739 </a:t>
            </a:r>
          </a:p>
          <a:p>
            <a:pPr marL="0" indent="0" eaLnBrk="1" hangingPunct="1">
              <a:defRPr/>
            </a:pPr>
            <a:r>
              <a:rPr lang="en-US" sz="1800" dirty="0"/>
              <a:t>Per Capita DUI arrests: </a:t>
            </a:r>
            <a:r>
              <a:rPr lang="en-US" sz="1800" dirty="0">
                <a:solidFill>
                  <a:srgbClr val="FF0000"/>
                </a:solidFill>
              </a:rPr>
              <a:t>.0031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8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6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70C0"/>
                </a:solidFill>
              </a:rPr>
              <a:t>In 2009, the per capita DUI arrests in California were significantly higher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402138" y="1143000"/>
            <a:ext cx="4360862" cy="4943475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dirty="0"/>
              <a:t>California</a:t>
            </a:r>
          </a:p>
          <a:p>
            <a:pPr marL="0" indent="0" eaLnBrk="1" hangingPunct="1">
              <a:defRPr/>
            </a:pPr>
            <a:r>
              <a:rPr lang="en-US" sz="1800" dirty="0"/>
              <a:t>2009 alcohol traffic fatalities: 950</a:t>
            </a:r>
          </a:p>
          <a:p>
            <a:pPr marL="0" indent="0" eaLnBrk="1" hangingPunct="1">
              <a:defRPr/>
            </a:pPr>
            <a:r>
              <a:rPr lang="en-US" sz="1800" dirty="0"/>
              <a:t>2009 total traffic fatalities: 3,081</a:t>
            </a:r>
          </a:p>
          <a:p>
            <a:pPr marL="0" indent="0" eaLnBrk="1" hangingPunct="1">
              <a:defRPr/>
            </a:pPr>
            <a:r>
              <a:rPr lang="en-US" sz="1800" dirty="0"/>
              <a:t>Proportion of alcohol related traffic fatalities: </a:t>
            </a:r>
            <a:r>
              <a:rPr lang="en-US" sz="1800" dirty="0">
                <a:solidFill>
                  <a:srgbClr val="FF0000"/>
                </a:solidFill>
              </a:rPr>
              <a:t>.3083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800" b="1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dirty="0"/>
              <a:t>New Jersey</a:t>
            </a:r>
          </a:p>
          <a:p>
            <a:pPr marL="0" indent="0" eaLnBrk="1" hangingPunct="1">
              <a:defRPr/>
            </a:pPr>
            <a:r>
              <a:rPr lang="en-US" sz="1800" dirty="0"/>
              <a:t>2009 alcohol traffic fatalities: 149</a:t>
            </a:r>
          </a:p>
          <a:p>
            <a:pPr marL="0" indent="0" eaLnBrk="1" hangingPunct="1">
              <a:defRPr/>
            </a:pPr>
            <a:r>
              <a:rPr lang="en-US" sz="1800" dirty="0"/>
              <a:t>2009 total traffic fatalities: 583</a:t>
            </a:r>
          </a:p>
          <a:p>
            <a:pPr marL="0" indent="0" eaLnBrk="1" hangingPunct="1">
              <a:defRPr/>
            </a:pPr>
            <a:r>
              <a:rPr lang="en-US" sz="1800" dirty="0"/>
              <a:t>Proportion of alcohol related traffic fatalities: </a:t>
            </a:r>
            <a:r>
              <a:rPr lang="en-US" sz="1800" dirty="0">
                <a:solidFill>
                  <a:srgbClr val="FF0000"/>
                </a:solidFill>
              </a:rPr>
              <a:t>.2556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In California in 2009, there were significantly more alcohol related traffic fatalities than were found in New Jersey the same year. 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 eaLnBrk="1" hangingPunct="1"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288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Policy Proposal</a:t>
            </a:r>
          </a:p>
        </p:txBody>
      </p:sp>
      <p:sp>
        <p:nvSpPr>
          <p:cNvPr id="1843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533400" y="1600200"/>
            <a:ext cx="4081463" cy="448627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 dirty="0" smtClean="0"/>
              <a:t>Recommendation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New Jersey’s stricter rules governing alcohol distribution lower the rate of alcohol-related crimes and deaths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California (and other states with similar policies) should create stricter laws to prevent the distribution of alcohol (specifically in grocery stores) and thus lower those related rates</a:t>
            </a:r>
          </a:p>
        </p:txBody>
      </p:sp>
      <p:pic>
        <p:nvPicPr>
          <p:cNvPr id="18435" name="Picture 5" descr="jersey rock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 rot="415142">
            <a:off x="5199513" y="2514916"/>
            <a:ext cx="3470168" cy="3257709"/>
          </a:xfrm>
        </p:spPr>
      </p:pic>
    </p:spTree>
    <p:extLst>
      <p:ext uri="{BB962C8B-B14F-4D97-AF65-F5344CB8AC3E}">
        <p14:creationId xmlns:p14="http://schemas.microsoft.com/office/powerpoint/2010/main" val="376831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</TotalTime>
  <Words>1035</Words>
  <Application>Microsoft Office PowerPoint</Application>
  <PresentationFormat>On-screen Show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Joint AP Statistics &amp; AP U.S. Gov't end-of-year projects</vt:lpstr>
      <vt:lpstr>The Concept</vt:lpstr>
      <vt:lpstr>2011 – Policy Proposal</vt:lpstr>
      <vt:lpstr> NJ vs. CA: </vt:lpstr>
      <vt:lpstr>The Situation</vt:lpstr>
      <vt:lpstr>Current New Jersey Policy</vt:lpstr>
      <vt:lpstr>Current California Policy</vt:lpstr>
      <vt:lpstr>Statistics</vt:lpstr>
      <vt:lpstr>Policy Proposal</vt:lpstr>
      <vt:lpstr>AP Gov/Statistics Symposium: Gun Policy</vt:lpstr>
      <vt:lpstr>Current US Policy</vt:lpstr>
      <vt:lpstr>Canada’s Policy</vt:lpstr>
      <vt:lpstr>Statistics</vt:lpstr>
      <vt:lpstr>Statistics</vt:lpstr>
      <vt:lpstr>New Policy</vt:lpstr>
      <vt:lpstr>2012  Presidential Election Predictions</vt:lpstr>
      <vt:lpstr>PowerPoint Presentation</vt:lpstr>
      <vt:lpstr>PowerPoint Presentation</vt:lpstr>
      <vt:lpstr>PowerPoint Presentation</vt:lpstr>
      <vt:lpstr>Obama – 291, Romney - 247</vt:lpstr>
    </vt:vector>
  </TitlesOfParts>
  <Company>HVRSD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AP Statistics &amp; AP U.S. Gov't end-of-year projects</dc:title>
  <dc:creator>Adam Shrager</dc:creator>
  <cp:lastModifiedBy>Adam Shrager</cp:lastModifiedBy>
  <cp:revision>7</cp:revision>
  <dcterms:created xsi:type="dcterms:W3CDTF">2012-06-06T16:04:42Z</dcterms:created>
  <dcterms:modified xsi:type="dcterms:W3CDTF">2012-06-06T17:05:04Z</dcterms:modified>
</cp:coreProperties>
</file>