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FF"/>
    <a:srgbClr val="00863D"/>
    <a:srgbClr val="66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25680F-F822-4D48-A595-51C37128A467}" type="datetimeFigureOut">
              <a:rPr lang="en-US" smtClean="0"/>
              <a:pPr/>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DAA05-E9ED-4EC4-A9D2-51AACA7BF8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25680F-F822-4D48-A595-51C37128A467}" type="datetimeFigureOut">
              <a:rPr lang="en-US" smtClean="0"/>
              <a:pPr/>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DAA05-E9ED-4EC4-A9D2-51AACA7BF8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25680F-F822-4D48-A595-51C37128A467}" type="datetimeFigureOut">
              <a:rPr lang="en-US" smtClean="0"/>
              <a:pPr/>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DAA05-E9ED-4EC4-A9D2-51AACA7BF8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25680F-F822-4D48-A595-51C37128A467}" type="datetimeFigureOut">
              <a:rPr lang="en-US" smtClean="0"/>
              <a:pPr/>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DAA05-E9ED-4EC4-A9D2-51AACA7BF8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25680F-F822-4D48-A595-51C37128A467}" type="datetimeFigureOut">
              <a:rPr lang="en-US" smtClean="0"/>
              <a:pPr/>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DAA05-E9ED-4EC4-A9D2-51AACA7BF8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25680F-F822-4D48-A595-51C37128A467}" type="datetimeFigureOut">
              <a:rPr lang="en-US" smtClean="0"/>
              <a:pPr/>
              <a:t>5/27/2015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DAA05-E9ED-4EC4-A9D2-51AACA7BF8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25680F-F822-4D48-A595-51C37128A467}" type="datetimeFigureOut">
              <a:rPr lang="en-US" smtClean="0"/>
              <a:pPr/>
              <a:t>5/27/2015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EDAA05-E9ED-4EC4-A9D2-51AACA7BF8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25680F-F822-4D48-A595-51C37128A467}" type="datetimeFigureOut">
              <a:rPr lang="en-US" smtClean="0"/>
              <a:pPr/>
              <a:t>5/27/2015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EDAA05-E9ED-4EC4-A9D2-51AACA7BF8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25680F-F822-4D48-A595-51C37128A467}" type="datetimeFigureOut">
              <a:rPr lang="en-US" smtClean="0"/>
              <a:pPr/>
              <a:t>5/27/2015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EDAA05-E9ED-4EC4-A9D2-51AACA7BF8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25680F-F822-4D48-A595-51C37128A467}" type="datetimeFigureOut">
              <a:rPr lang="en-US" smtClean="0"/>
              <a:pPr/>
              <a:t>5/27/2015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DAA05-E9ED-4EC4-A9D2-51AACA7BF8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25680F-F822-4D48-A595-51C37128A467}" type="datetimeFigureOut">
              <a:rPr lang="en-US" smtClean="0"/>
              <a:pPr/>
              <a:t>5/27/2015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DAA05-E9ED-4EC4-A9D2-51AACA7BF8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5680F-F822-4D48-A595-51C37128A467}" type="datetimeFigureOut">
              <a:rPr lang="en-US" smtClean="0"/>
              <a:pPr/>
              <a:t>5/27/2015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EDAA05-E9ED-4EC4-A9D2-51AACA7BF8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sikes@forsyth.k12.ga.us" TargetMode="External"/><Relationship Id="rId2" Type="http://schemas.openxmlformats.org/officeDocument/2006/relationships/hyperlink" Target="mailto:lbrock@forsyth.k12.ga.us"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beachballs.com/globe-beach-balls.asp?gclid=CP66jcDz4cUCFQcyaQodBEUAH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981199"/>
          </a:xfrm>
          <a:solidFill>
            <a:srgbClr val="9933FF"/>
          </a:solidFill>
        </p:spPr>
        <p:txBody>
          <a:bodyPr>
            <a:normAutofit fontScale="90000"/>
          </a:bodyPr>
          <a:lstStyle/>
          <a:p>
            <a:r>
              <a:rPr lang="en-US" b="1" dirty="0" smtClean="0">
                <a:solidFill>
                  <a:schemeClr val="bg1"/>
                </a:solidFill>
              </a:rPr>
              <a:t>Around the World in 80 Tosses</a:t>
            </a:r>
            <a:r>
              <a:rPr lang="en-US" b="1" dirty="0" smtClean="0">
                <a:solidFill>
                  <a:schemeClr val="bg1"/>
                </a:solidFill>
              </a:rPr>
              <a:t/>
            </a:r>
            <a:br>
              <a:rPr lang="en-US" b="1" dirty="0" smtClean="0">
                <a:solidFill>
                  <a:schemeClr val="bg1"/>
                </a:solidFill>
              </a:rPr>
            </a:br>
            <a:r>
              <a:rPr lang="en-US" b="1" dirty="0" smtClean="0">
                <a:solidFill>
                  <a:schemeClr val="bg1"/>
                </a:solidFill>
              </a:rPr>
              <a:t>Introducing </a:t>
            </a:r>
            <a:r>
              <a:rPr lang="en-US" b="1" dirty="0" smtClean="0">
                <a:solidFill>
                  <a:schemeClr val="bg1"/>
                </a:solidFill>
              </a:rPr>
              <a:t>Hypothesis Tests</a:t>
            </a:r>
            <a:r>
              <a:rPr lang="en-US" b="1" dirty="0" smtClean="0">
                <a:solidFill>
                  <a:schemeClr val="bg1"/>
                </a:solidFill>
              </a:rPr>
              <a:t/>
            </a:r>
            <a:br>
              <a:rPr lang="en-US" b="1" dirty="0" smtClean="0">
                <a:solidFill>
                  <a:schemeClr val="bg1"/>
                </a:solidFill>
              </a:rPr>
            </a:br>
            <a:r>
              <a:rPr lang="en-US" b="1" dirty="0" smtClean="0">
                <a:solidFill>
                  <a:schemeClr val="bg1"/>
                </a:solidFill>
              </a:rPr>
              <a:t>By Tossing a Beach Ball</a:t>
            </a:r>
            <a:endParaRPr lang="en-US" b="1" dirty="0">
              <a:solidFill>
                <a:schemeClr val="bg1"/>
              </a:solidFill>
            </a:endParaRPr>
          </a:p>
        </p:txBody>
      </p:sp>
      <p:sp>
        <p:nvSpPr>
          <p:cNvPr id="3" name="Subtitle 2"/>
          <p:cNvSpPr>
            <a:spLocks noGrp="1"/>
          </p:cNvSpPr>
          <p:nvPr>
            <p:ph type="subTitle" idx="1"/>
          </p:nvPr>
        </p:nvSpPr>
        <p:spPr>
          <a:xfrm>
            <a:off x="3810000" y="4724400"/>
            <a:ext cx="4876800" cy="1905000"/>
          </a:xfrm>
        </p:spPr>
        <p:txBody>
          <a:bodyPr>
            <a:noAutofit/>
          </a:bodyPr>
          <a:lstStyle/>
          <a:p>
            <a:pPr algn="l"/>
            <a:r>
              <a:rPr lang="en-US" sz="2400" dirty="0" smtClean="0">
                <a:solidFill>
                  <a:srgbClr val="00863D"/>
                </a:solidFill>
              </a:rPr>
              <a:t>Lisa Brock, West Forsyth High School</a:t>
            </a:r>
          </a:p>
          <a:p>
            <a:pPr lvl="1" algn="l">
              <a:spcBef>
                <a:spcPts val="0"/>
              </a:spcBef>
              <a:spcAft>
                <a:spcPts val="1200"/>
              </a:spcAft>
            </a:pPr>
            <a:r>
              <a:rPr lang="en-US" sz="2400" dirty="0" smtClean="0">
                <a:solidFill>
                  <a:srgbClr val="00863D"/>
                </a:solidFill>
                <a:hlinkClick r:id="rId2"/>
              </a:rPr>
              <a:t>lbrock@forsyth.k12.ga.us</a:t>
            </a:r>
            <a:r>
              <a:rPr lang="en-US" sz="2400" dirty="0" smtClean="0">
                <a:solidFill>
                  <a:srgbClr val="00863D"/>
                </a:solidFill>
              </a:rPr>
              <a:t> </a:t>
            </a:r>
            <a:endParaRPr lang="en-US" sz="2400" dirty="0">
              <a:solidFill>
                <a:srgbClr val="00863D"/>
              </a:solidFill>
            </a:endParaRPr>
          </a:p>
          <a:p>
            <a:pPr algn="l"/>
            <a:r>
              <a:rPr lang="en-US" sz="2400" dirty="0" smtClean="0">
                <a:solidFill>
                  <a:srgbClr val="00863D"/>
                </a:solidFill>
              </a:rPr>
              <a:t>Carol Sikes, South Forsyth High School</a:t>
            </a:r>
          </a:p>
          <a:p>
            <a:pPr lvl="1" algn="l">
              <a:spcBef>
                <a:spcPts val="0"/>
              </a:spcBef>
            </a:pPr>
            <a:r>
              <a:rPr lang="en-US" sz="2400" dirty="0" smtClean="0">
                <a:solidFill>
                  <a:srgbClr val="00863D"/>
                </a:solidFill>
                <a:hlinkClick r:id="rId3"/>
              </a:rPr>
              <a:t>csikes@forsyth.k12.ga.us</a:t>
            </a:r>
            <a:r>
              <a:rPr lang="en-US" sz="2400" dirty="0" smtClean="0">
                <a:solidFill>
                  <a:srgbClr val="00863D"/>
                </a:solidFill>
              </a:rPr>
              <a:t> </a:t>
            </a:r>
            <a:endParaRPr lang="en-US" sz="2400" dirty="0">
              <a:solidFill>
                <a:srgbClr val="00863D"/>
              </a:solidFill>
            </a:endParaRPr>
          </a:p>
        </p:txBody>
      </p:sp>
      <p:sp>
        <p:nvSpPr>
          <p:cNvPr id="7174" name="AutoShape 6" descr="data:image/jpeg;base64,/9j/4AAQSkZJRgABAQAAAQABAAD/2wCEAAkGBxQTEhQUExQWFhUWGBobGRcYGR4aGxgZGhwaGBoaGBgYHSggGxolGxwcITEhJSkrLy4uGB8zODMsNygtLisBCgoKDg0OGxAQGzEmICY1LCwsLCw3LCwsLCwsLDQsLCwsLCwwLywsLCwsLCwsLCwsLCwsNCwsLCwsLCwsLCwsLP/AABEIAOEA4QMBIgACEQEDEQH/xAAbAAACAwEBAQAAAAAAAAAAAAAABQMEBgIHAf/EAEIQAAECBAQEAwYDBwIEBwAAAAECEQADITEEEkFRBSJhcTKBkQYTobHB8ELR4RRSYnKCkvEjokOywtIHJDNTc4OT/8QAGgEBAAMBAQEAAAAAAAAAAAAAAAECAwQFBv/EADERAAICAQMCAwcEAQUAAAAAAAABAhEDBBIhMUFRYXEFEyIygbHwkaHB0eEGFCMzQv/aAAwDAQACEQMRAD8A9xggggAggggAggggAggggAgj4S14W4njcpNjmP8AD+f5PEOSXUmrGcEZbE+0cw0SEp83Px/KFk7iE5d1q9WHpaMY6nHL5WWcJLqjdKWBcgdzEasUgXWkf1CPP8qnvX5d+sdjNd/vy0h7+N0hsZvBjJf/ALiP7h+cSomA2IPYx58nETU1DEXZjUDuGihjsety5CXvRo7I4nL5TJyS6nqUEeV4fjkxFpq0/wBTp/tU4EOMD7VYjX3cwamx9UsB3aKzxygraJUk+hvIIQ4H2plLot0H+4eor6gQ7lTQoOkgg6guPURmmn0Jo7gggiQEEEEAEEEEAEEEEAEEEEAEEEEAEEEEAEEEQ4rEplpzKLD5nYdYN1yCaFHEOOoRRHOeltr61jP8Y48qaciXQm7anYEA1faFpIKXNOhBDeRtHi6v2nt+HF+v9HZi03eRdx3EJkyqlFjYZVM9bM3rFZSaOnKN3S5/SI8PjEt43oTzO4AJDnMfDt26MJDPSogFqsQUmyaOaKfWpA7dfJzZsryKm/X9vBfudMVHbyjkIUzMD2YfpFiWqrNW5Yv29fpDGbwwpSC+Y1cE32blptC7EAikyWl2cAnTzFI9SOizQSc59OePH88jmlmxv5UdiRRwSHsHt6Hv6R8QhNOZ261HbWKmcZmykdqVpsfj1MdYhDJUXLgFqvYbu4jPNkhu9xdPjl89fO7+tCEZVvr6HaJuUAFzShdnpoRFLFnMGaooCfg7UdtWiZOGKtG+/wBPnGh4XwGWsOZoV0T9Squmwj1tM5wr4raOWbUuK4MQuSsfheDDoOYOGA2Jfyj1CXwuSgeENuo/nQQk4xhcMTyKZY0AJB7mPWlrI7GnwzmWJp+IiyhVQgm9B1IsLUvH2TilS1ZpalI6vTzSaHzgBINPJlQ44fi5SwUTUJJNiGBJ2enk8ed7ndUlI339qLXDPatJZM5kn94W8xp92jRoWCAQQQbEVB7R5pxHBIzH3ZU2xFR0IBj5w7i8/CkZTnlm6CaH+XY/dY0UZLqLTPToIo8I4rLxCMyDbxJPiSdiPqKReiQEEEEAEEEEAEEEEAEEEEAEEEcTZgSHMAc4icEBz6b+sYPi/GvezGLZagJNCKkHlNwzV6xb9puLZjkQQSXCrEAWKOiuunyyU2UGIFH9GHQ6dovP2fLU4Wt1WY/7yOHJ0ui9hpWYkqqHdi9L0Dio7EWi0A6mqGsCksGq77+fW8LELmABsop4XLdNKenyiRE9QGUDKKeFh9I8PP8A6e1ifw0/r/Z2Q9q4K+K1+eQx9wCFMSAOpYnWjtQA1L1A2EEtaVULVFlEHNfQHvpvFNOOy+I0u50YMNhSL4zTAyKnVqMHYmvdu5EcGr9n6nG4xlja81z9eL/Q6sGqxZLakn+eZNhcQpAGR22FB5+TekGJnKmqLghKUqUWAowJ8VaWiGYCKKSzaDMCPQR0mWpuXPz0PM7gVN1Xi2j1uSGSsje3njw8PP7eZOfBGUbj1CXNFOUg2ZlUet6+pOkc4gOD4WbVL6d47xCWHMkkdn+AioVJAOVJTUfhI1HSPLyPJknvlbbOmMYxjS6FlOJKNmfRLNUDerhvWPn7UcwOVQd2rrexZv1iopZPiDjoCHOmvkx+sRKCaESyAC9mu6fxNvHpaWGoi1tj6+frz/F/U5MssTTt/nkNziivxKJPUn84rzHJofv7+UUhNWByy1N1yh71bM+g0g/alUOUf3D6Pr849XH/AMiuLT+t8nJL4eGSTHF/v0iRMyn0+zHH7VSwfVj+QiuqUaKEdeKGRozlNIvqxGep8Yuf3gNe/wA/nVTNb4/baxGqWbv6frFzAYNU1QSmpOhIDG/y2+kdO2ubJpdyETFSVJmylZTsLO7kGlQRRj0IjceznH0YpBIotNFp2O43EYriOCKM0paRU66HoS9NW6wtweG/ZVJmSOVSa6l6MQXuCKNGcXC6Xcjmj1+CF3AeLpxMoLSMqrLQbpVtTTUH/EMYuAggggAggggAggggAjO8e4uEAmuyNid/vbrDfHzmDan5R597V4lXvBLCswAuzsTVQU26QNAbh6iNMMFOdMzyy2xtC1U394jMXJrfcvck7xwZwSoIc3rSj6JBAbyvEYTyu5Y6ECh7Fw9dNorIQUsWSopch9yNCB5U+MezE8xovozAkmqTXxUFe1/PTSOZc0KBolQerF2HZmfz60iukJDApKTmJZJcFTFy5qW7ado6QoMplFyTVQsSKDoOkSrKyRKCQSGDBt0htBq8M+CqUVFQVlCQSSzhk0LpspyWY7QmXNUC7hspetcz8osA169oaYDElKVISzKyuq55XOzVJrDIm4UikGlO2P8AAy1zVKJNQAzsOWpZkgVB1fWNFIwCQA4qB8S0K/Z4s5IJ8wB+bwz4lxESwWIHcfWPn9ToIZMzcYpHsYtRKOPlivjASKBwRsR9YzeNUctyaizOK7lnifimMD5ithoCT3/eEWMHg1qIzS2IIYrLJs9sqgTSuYUo1SWiHsfDhmssndduKZD1uTKvdx/XkTSw6SpluCQ5ZnqN6gDy9YiKmsAWrQjTQE0eGvE1plqKQkZikF+UhILjlyM5NuYUYUELP2dLFgxa/fzjGGmUZvb8vVLwvt6eRs5XFbuv3AzOjef3SLeB4cuaFFKXA+dwB96xLw/hxnhRCkpygGtHdzpZgI12EkgS0hkulIFBsGcOHYxeGLY6RS75MaJOVgUFJZ6hqGsWMJIzqCHAzFnNB8If4vAomJIA5waFLUF0gkmqWIjNzZakKKVUI3t6x1J2ZtGuT7NygghRJU3jtl6gW9XjLSVmWssXq2ZNaioUOmvZ4tDiSp593MmUy0YPzAhnCQSos8NsOj3ctKUpU4vRVTqXa/rFWmjWM+KEPEMSuYsmYailgAAK6ecUZkk5SqmUbmpqxYasSPXvDbjpIGcIIBZyWZyCHT3e+laVhVi8cpaUpKUpCblOrBhRuUCtBSpjBY9j3NlrcuCtw7iy8JO96KostAB5k6tusVI601j1XDz0rSlaCFJUAUkWINQY8hmyMwLk+V/0jV+wHFWJwylAiqpXRvEnpV1AX8WwiFJ7/J/s/wCn9/Uu18Jt4III2MwggggAj4TH2KvEJrJben5/fWAFs+bnU9xelm+ukYfj0lJnLOVSVKbMGIY5QCxFFMNQY2vuyDyltSNP0JOo60MZniyUlU3MnKpyXBcaZS3VxVquzxnLVrStZJdOj9DPJj95Gl1ECpyGVWgGUmrjvqO8Q4Jezrf8QKWHRnel/OLWLlCWB/qBRJcD9RUV3fvpFNc1kuQzkguR6jemlPz9jS6rFqYb8UrXTuvuedkhLG9skTTcinBIJFWcBg1OrEP6xGZYuLsDzKVcM1301b6xFzKKQU8rA8zH0ZwdNYkzMKUFXHep7VjrSsxlKkShVibflXTanrHw5QdjspRt69/XWO+MI90Uy3AKUgKf99Qzq9AUp/oijhVg2WCRoFE+td4lNSVlGnFmi4fxQoS6QEjQio9Af8RxiuKlZBKwxuyiCBuztC0roW2hlw3h6px5XCAW94bA6Ac6S9hQ0JEZzUIrczWEpSe1F/h+BmN7wZiS2QMohg4UCdFE61Aa9SzyRhyTLNQf5QCxQujsQRQU6R9xiEEq/wBRSCASopnFxUXS7VJA6v2hDg+Irk5QXUgFwBRix+FbR4mTPunb7nrY8ajGkNOI+z5ml/ecwAAcBiKliw3N4iwHs0oMpagT+7oLh3AL0+cNsHjEzHKFuARoRsdb6/YqKlJmTAhSsqblIce8dgkZrXCqAvbvEbi3JW9nMHmlqY8udwWDGibU6fKHMzhwGZQJcivMR8otJUlACQKCgSNgWtsIgmzCXr5RZy5KpJKij+yJSsjKbChUSC16KP8ALGd47ISFJKQmoIbJlZrP1NdPwxqcQHUkuauPUZv+n4wqPCFGZMKlJKVigIKmAtVw3luYjcxSaKfs/LASVsSo+Fq0TcMC4cuKiNCio8z8zFRMoSzLToaB25WFGIDuSwqdfWfCoowPhJG+pI+DQbslKjjGScyWZ3em9DQ97ecZLH8KKCVJB93TKrobP5xsJpO2un6/nFCerKCFZVAGykmruXcAgDxCzdaxHbklPwMYtLUMHElLkiRNQAFoZSSA7uQSCdiln6EwwxshJBWghlE8jEFOrMLgdIp8dxyZy6USRlGm7kNUU16RTYqdPqXU+VZ6dgMWmbLRMT4VpBHnoeotFiMT/wCGWO/05mGUaylEp6oJILdiH/rEbaJi24psSVNoIIIIsVCEfG8QoTEgB2Hhs9/Cf3rUOkPIRcTVz1F3AOhrQdDX4egHxEyilWA86AbD184QYmUEleyZinPQpcg9Xr/SYeyJSkhgcwc0VepfxDQAsARoKiFZIH7QlYyldUuGKiAFZQQSFkLfw7naOTWYHmxuK8H9nX7kxlTtimbhkrBCcmU3Da7gix8jCniuD92oZCah61t+nzhth0pduZwXGYNQaggMRbqKdo6wuBVMmy3IWBMzEZW5AUhT1sQB6tHz/sPXT0+qjDc9ju14trh/bk01mCOSFpciHh/DZ6qnKmWPxLcApUwASQlyH2BoIZcI4Sv36SpGZCFZlFKuQ5ep1dixDtpWNvLmgE+7lMosSCMm7nMzKLtrrEeNWpSMzkAFstOZ6eI6AntR3aPtnrZu0keetLHhsxHE+D4lUxczKplLUaFOpJatba2pe0IS6qOGsWJ0cHQb7ked9hxPii5twtEslgGISe5sT0enxipj8KDJUp1Z0lBAamUkJJs+u+xrFsOtk5KDXBnl0ySckxXhMOlSSVzGAIADFWaozVSQUhnq48J6GNVwuTLmApTMJF2Dlh4WypWaUO4ZnivwfGFOHlZlodK5j5kqYJJXTMAR+JJ8/RqceCbSZiWD+7WlRBBY0Z/IA+TVx1ORym77G2DGowTXcqcOlf64UkuhQWH8LpTlcsGrmbTQ7RDiOCTPeMlPK6inmuBQVzPYw0EnMqkiU+U1yuCxDDwj4O1KxyeHqUsOtUvlVRIVpkFwRHK4p9TbofP2H3cpWU86UqUeY7AjlsQwPmPRPh5EzETCyyEvZ3CRsHVU/ZpD2TwoZnWqarKQzrX0OgBGmukX0yUbq/8A0X/3RDjdK+CbKvCsIUpIK1E5jqda13oReL5Sf3j0sw62c+sVcJISc7FXiH41fuI/iiY4dOof+bm/5o0ZCOMXMUkAlSKKTcFP4gL5i1CY5/bWJpn/APjIU3eoe147myAEqypAJSbADTpBORn1IDpIILWL6abjUUhaFHE3GIoopWKGhSU3y6rYPTfePshZc5U0LnmVqCQapzaFI8o7WVgnKQXUlhbKkNn7uAfWFZSCpRAaZ7zIr3amOXKghSq8pAUhWWhOgOas8E8jabnLeEVsxV5u406RFNlEFJzKIPKbC9rAagDziETFCcmWFKUcpKioDKQlrMpwXWmrHWDF4pQORSWJSVBubmSU5aj8LkXAgDMcSlmVNUA6bsQdDo92uPKEwlBzS9yNRZjGn45KzqcABIS4IPiclxU6M7AHxObxnpwYt8ow5Umi1Fj2HX7vFhRPjUqXtQ+Ef3ZfjvHqseI8OxKkzCo0KZgIGrg0Yb7/AEj2xCnAIsQ8Xxf9afr9y2Rve0/L7HUEEEXKgYVY1IKWLM+u1TDOYaHsYWCVzubtQaJdrdaGsCGLpKZhfIcqdMz5vJwcv9QVswaJJORITmSyiGUV6vViuzE6PraLGIDFQ3DetPmYlnqoD1Hpr8ImyKMQqWMuZKiihPKwG55VApuNtTDDgBmIUpwJjIunlLUpUnMaXpa2kQce4GUKK0EhClcwsxVlBoOVjzFyk+KK+Exa5LKKQtnFElmdh4QSbA0SBTSPkcWJ6TWx94+75fmmkzqb3Q4NL+1ZjULCWZsqnJIBNEuSGppUU3ibHqStOQ0FRWmmWnmQ3lFWTxxJ8QytqC42NVBJFC9vlEfHOIqlrTlzuxJDaOAE0a5G+hj6eepxRxvJdpeHPkc213RJi1olBBQxD5b5mSPEAXpprcxzxealUqbLCmNRzebtmudm6QuPHPeOlcuUpqDMkggs7ghT7VDRS/ZQpguctDMUnIVIeoIKJZBszEnvaNoSUoLJBPnldvvRm2rcWQS5CkpCQo2UTZiTlqQoEaAPdhF6RxhXvBmlJyqLqJDso3UyluEigLChB0IinNwSpfMFe8TTmSVKqXAdJOYORaoHc15kqTMYEk/i7impFo0WaGR1Lh+D6/Ts/oV2Sgrj0NthZ6lEElBSQpil61DX7RMs86f5V/NEZDBYqYgEJW7GpZNTqPDaGnCuIqnqUQvLlAqySOYmidxy3OwvWIljpllOx6nXv+kfJi2BNSwJoHNNgLnpFZAUXaYLluUUr/NX9YmXKWxaYKgAcrMaB3c9fWKUWsq8FMw++E0cyZxAcMCkolqGXQgA5H1yGO56CJoJKky0oJNcqHJAFbUAP9/QNKAvMoFVeUkhi9G/EC1o+TZTuCpbGrMggVtRFu7nlFbvLQI8clR93lzEBYKsqgOUBR/EQ4zZQ3WDChXuwQ2bKKF2zAAEEjRwzgR8XhJZKi6gVAA86k0DsAHoBmNLVq8QYPh4yIBGYAqzBbqzDmAopw7l377xHFEn3DS/cS1JWqmZRCiR+PmLks5zlRoLNtAoygozAp1+E5XLhKgtlAA1DM5ZnLxNIISB7z3aFkuSGDkVJ9Xvv5RLMmJUCHJBDHKCof7QYA+5wVhQQokJUHbKwLFiFkGpTtppHJM165Wof3iNwRy9ga79I4ws1RAISQ4DORls9nJFSbCJFKURUgA0dPNW3iP/AG03iQUE8PCkEZik1ScoAcAnLmbxHK2u1IyGLJRmCWUU+EpIYkWL6DV6xuBIqsVUSxYqIBBGU9NDp6RkOMzAZpygtR8wylxRmGlq6itYhtdWWihOuWxbUuVECz1ofhv8Y9Z4HMzYeUf4Ej0DfSPJMRiFFaSBlACeUdm5tHP66x6p7MKfDS9PEPRahBzXEUNjXxPuNYIIIA5mBwe0LEzGPM7MK7VPi27+ratDFFd/IfWBDK2NNiNxXS4MVsXhveoZK1IJdli9ikGhFHLsNhFydhRTLyuS4FvCr8PfZj1ivNxBSHWKC6hUUvS47B4ECpWKxAUUgCcxUSkgJcZVgAKt4ikczlgS28OP4UCAtClywSoBORSimrUQCCQWFGLPSkX52MYrWkZsqVFkjnLZRlY20vuYrq47K5qqRlLFS0lqFIcakHOlrCp2MY5sGPKksistFtdBFKnFJU7LKCxzJYKoDQEbFwWp6xb9pMaTOZJS5QgP1JVQV3PWLyuGS5jlJl5tVI61ZSRd71L1pQl1vtDwabMOaXUZQFAEByHSTXRmoCe1Y5p6DF7lYo9LTd+F/n8mqmk7fUty5QDpmSyUgsJgNzY3zJLlzfzj6cFLI5VJH8wyn1S4+MYMlctZyLKFCnXY8yW7UeNX7P41a5LzEoWyiAauRQuS4cudXtHrXji9kZdOyOHiyZWCVzEJUr8JyqUwoSWILGhGsUgwBJdwT/pqUxIB0zKrTdj0e7rDkucompJIsQWDJF2SR8YjzFSmZeYmpUkGty4zZvgbRTIot3IvFP8A8mdxeLxK5rTAoSlKZ/doSz/h5E1BLpAdWlXMO+BBXvlB5wSoIZScoqCt8wy0A8rx0qWupKcoBbmoT2rWgi5gMMXIVKTa5YarIfWppWMXjkp71N+nFfYtBMF4xTqSPfKZQAqkPzFIrkYOSCxO2sMSRmyKUQRlvletry2Joqx0PWOkYoWJH9yraForcRQAgzUkqWkOVnL4El1pq3KwNK+cX3F5JpclySsCYWmKFEtypD1V/B0iYqCvxq0qKbnRP20V8xE1QBX4E1ZJdlLFqADyiWVnJ/E27pHwDwslRVHC0ginvC9KmYL0rW3lBKwqHU6LK73Sk/M6xeUahwRr9t3+EcSmdTNUgv5BP/TEWVaRHJQAeXKwGga/VP5ax9n4kIGZQLC5263iT3YNfjq3fajx8Wk2FX0PRtWtpreICIcGQUAitwG6Ej6RQx/EAmdIysylDMoGigTkAJFwL+Qi5hEZXAURzL5SB+8SAGoQAbCtq75bjWUzuUirOTYEk+J6ihDg28ody0eTQ4kiUqYczOCd2ytS1Kqo/TtGNxEwrUpSvES5/TpGh47kygJJNOZQq7BDEkWfKPjGcxEyhJ5UgOTswNfR4pK3JILkopln3ibPmJYA2FS53Nq9N2j1H2TH/lJXXMfVajGC4TIcqIFhSjvu2jtr/FHo3BJOSRKT/APjX6xpSXQkvQQQQICF/vRmIYuKGlrsT0IsYYQu4hh3UCDlLEBXUtQjUFrdN2MSiGC1s3f6GKeMTV7k6dd/16RzMxZSUhYAWTS+RRqKKNAavlNbs7PFpqVBc3e/wpENUQLJsoKIzAKIBIBHVNn167x2qQki5ZtTmDH+cGkdzQyhuyvmm8fZKQnrsT8R9f8AEAVZPDmUlSWBQ+VwoAAhvCF5W8hWt4kTNYgKAU+ZwCbOx5WbW5ItHczFNMbTK/k4BJ0AF/8AMfULDGo19f8AECTC+2/BWWmaiWpOZwoioKgQxUxoopdy909zEnsviAmSE+I5lA5Wopya1pRrn8PSNj7vMCDlIbKcwLlO1DZvrGWxXBJkmYVSEJWCXIVloAk6KBzkEsKHSusQo44XNLn8/Opm4Nz68GlwmGlBOZQ8RpmYkf27tEeKnSgVMtKVMAHUU7lg/QxnkImpSJyip8ysyBTlJNeUApLjRr9K945Zm5XK0hObLzEqGY1dSnc0HZgO/Fq/aGPTxuV32T/H+eqN4Qk+ENBxEKmZQvMOZRUlTJShwlKgVAAitxSoqYjwXGEzJi0oVmyi7gHQHMAagF+YUqOsYPiq/drmoWTMMxCMqizpZSSbDdJoOnV1MmcpJdK1A7gsahjUaER6ejxLNgWRv5kn5cmMsjUqPXJE8mgU7VbMTSl2ESTyVpDEspnZ2KFKBLEEDwONfOPJpXGMTJSUonTCFXTQtS4zeG2l44w3EZpSRUhQY5rtSgW7gdjpGy0jfcSyt8Uer/t8tS1FBBJlpIyFJ8XvKsk1dwa79YtYedVwW/pH59IzmHmysQ5SrMGDggipKwaLFRU1Aau8W5GECfC49L2u3lHI1To1UuDTScYP3gTa4q3Tu8fVqGYnXKkPZqr1hJLQ25/qUPrEslaM5OUAskWG6tYhUUY4TiU6KCug5j/tr8DAjFOXyqrQWA/3EG/TakV/f6b/AGfvqIiUFGYC7IBFAaFOVQII1OYi4ZkhqwBPNzHMCUoGYP8AiBdKaVbUhmq7QkxHD1icZyznSlPvBdlBIom1CwevxqzX3RKiQSGWCB/9YTr0JLHVtmi2VBQa4NCDtq4P3WJJQkxyU5StOVIKVBhYEFRUGDMp20vGYClNzMDzUGzkD4NGn48UuWYFgCW6hna4ajXp2hJgsNmVmNk/PSM2rkT2GnDsPklhIFdupoB6MPKN3LQwAGgA9IyfCJRXMRokKKu4TUHs7f4vro0FhBBBABFTict0G9NRp18r+UW45WlwQbENACuexSXAI1BsQC5ptFNUhUsNKPZCySkdlVUkdKgUYROlR5kquk5T12PmCD5wILh94JkULpmNIICkFCmNVDMhVU/jRb+pj0iwzhwQRuC7H6xMo1T3I8mJ+kLcXwSUpWdIMs1dUs5MxOqwlsw77mJ4ZHJCuUpSs1XvUn56Bv8ABrEqJ+XxJJ2OnbtcxGZE1NpoUAGyzEXqTRQII/qCrdS/zFSJoTnVLBS7BlNfooBy31ERt8BfiWZkwmot9I4mgxBIx9GMtaG0YE/7CQ0dSOKSjygt0UlSS3ULAMTtZWziTIURa5UK9zoL9usYziWKUgp5wBl8JBtTUKDn8y+kNeL+1aU5paT4VKzETEhRIUoBIAL9fSFODUFPMKMxJ8KSklKagUSdRVqm20eD7UyRlNcXtvw5b7c+Fcm+ODr1JkypM1KQZLlh4kkNrVTXq9N4SYzhkuUlaxWoy8ooGSbmqqG4G0aWQs5KJKQ1HINPX6xnsdxQEKlnMCpiokJemUu4JB7U0Zo5fZusz48tRk9tq1d8Xz41x4Fs0I1yLf2tIanqD+UcDFAKAylrUGj+j946WNIql0kWvtpXrH1uq18ca2xpt+fQ4Vw+DVYGaCHlqIZISLZg2ZLEKe4p5w2nYwhBUUS3SkknK5ASCqgLgmwPc7CMZgcehLjMrNsig15s2m19BSLk/wBo1qdICQkpYu5NQXNwNdo8PRy91u3N+R3ZMsHFN9fId4H2yBIEwKB0U6Siv7wCQoN5xrJIUFKzEWTYN+9dyXjxstQO2jkU+Eei8G48gpAXNQtQQM5QFl1ZiKIymnMioLEktSO3TzlNUzlU/FmokjUemn6ROmY5ba4+9IWysYVeGXM7qTl/5iD8Ikzzy4CJSALKUtSz3KQlI/3x07X3LX4DGXMudyfhy/SPk2eEgqUoJ6ksGGhO0LsHg1KHMskqJLyxkCnJq4JUKWGbXu1vDcMQgulIzaqJKllrAzFOo+ZN4lpIciDE4hU6Yr3aFAPUqBSAwqA9fESXZi71hjhMIzPVtBZ/r5xP7vmNNfum8MJEkgAtUkZR1cNGVu+DTtyMeDYdsytuX0qfp6Q0iPDSsqQnb4nU+sSRoiAggggAggggBfj8NzBY1GVQ3F0nyNPOKeUh2qNta69avDsiFWITkU3p1H5j6wRBWnMRQ2IrsHD/AAjidOAgxKQX7NSndiIXrUSA9d9C+vS/aAPqptekWJ+MmKRlowv11vFVEwa070+/KLSAf0iALsNOSteWqVDQhie24ixjJKACVLy0cuzBvxOdu8cYlDqBAOZJoaMH+JHSLE7DhaCg6pIN3IIY1BD/AHaLtR4oonLueZcRTLzBBIWgKLLEsij7EEjUemkVsRgkHwhIbQoQRvXl3+u8NuPcNVJUQHKXcKbK9ASCTTNUd3hVh5YJJLctXIBPre0W0vs7FjfvG760u1P+a4Mc+pnNbKrp6jGV7peVJl1LA5WIc3LPQfH0jOTcMl1AMU5iz1pp8ItzsQoqejaaEDy1iEIqW+6CPDzQwQyP3F15u1fl5FlKcl8XUjEpNiD8fziESEJ3N6X/AF9YuolgBie7+sQqIB0ABYPqekZpsmisJaXcJf766R0rDnYDoK/P7rFnMHIcP17D8x6x9lsA7u5FdybRa2KOZSiHCXDghwGoQxHmKHu1iYkUCUlL6ubOWDCrWDmnUwSlAUL2cnTV69xADm0vUjpp6j5wtiiTh2KmyAfcqyghjXToLPat6CLU/juIOXPMUctuVAY92c9q2iBt4+qSdGHxPpFlmn0slGi4b7UzlCVKWlCyVITmII5XAbICE5ti3lrHoeGU4qXL3ylIPZ9Nbm8Yz2S9nVumcsEGhl2DfxEEKLtYN1ezbWZLIBGYuaUvV3LnYV0tHpYN7jcy6IpMu6jUmx3FxF7h0nMvMbIoP5tfQfPpEJQ5CE+I/Aak/e0OJMoJSEiwjYsdwQQQJCCCCACCCCACIcVhwtLHyOxiaCAM6UEEpPiGm/UbgxWUip0O3zpu/wA40WNwgmDZQsfoekI5ssg1HMnTVuh1H5QIOkYZ0uKhq7juIgMgA0pTRxbsesTyjTlNR5HyIoY5nTBQksXDv+domiCfDyZeXmKgd7+hI+cRTZTOAoEbkfRxEidxXtHE0UhZAj4lgPepUggF2UlgxSWygsTWzNsTvTA4jh5lzCFyy6TqdCL9R5aWj1NSQFPuKeX+RCfjfCZc0bKZgdG2I2jXFqVje2XRmWXFuVrqefKwFDksdH9axF+xTKlrGtTsNGrDfiHC1yi4IIdjlO2+oY6kRDK5mAUQXBUAC4oaWYl2OxBcWLcvtHT4o4/eY/8ABOki5T2zKU7CKFcpb76d4qTZbhsoofSNUhNNfPWIMTKFlBGZQITuSz07B/SPno5+eh6GTSLrFmaQCS+UVufQfSJg9GZtaWjtRCXqKOSxdqkadvt4+g8wFbPbTvHScNNdSPIaU7/Pz/WO5Us63pb7EdZnIAHenmxrfp1EdZNSGPYEvo3o94nkHKkObHy37mH/ALKcMTMm5loKkSwKHmBUSwBejM5voIX8OwapygiWl1bbDc7Dr9Y3/C+GolS0pYVYkq1NOZq3YUfpHVpsTcrfREof4ZyHIb76RFPmsqgKjYDdR/IfMxFMnFmDlRolNnPzb6Awz4Zw/wB3zKbOdrB7t13MeiWJcBhcgc1WrxH5AdBFqCCBYIIIIAIIIIAIIIIAIIIIAIr4vCiYK0IsoXH6dIsQQBm8RLVLLLFDZQsfyPSPhIs9x3jRzJYUCFAEG4NQYSYzgyhWUXH7ij/yq+h9YmyKKSUdAeopAu1l+r20v9NYr/tGVTKdKtUqofLcRbCwdD5H9YWQVZ04Zk1VY3FGPldwIpY7cFNLjUg+fn5RdxchJBIKkqFWIzAkV0t8YhzbrR0YkP8ACMZdboFBeISwAKFA9C3weMzxSTzBSAKigSN1FqbVb03jRYyWHUQQDehFTuxFTC5MnnKgHoAHL2JdvOObOnlyRgvNv8+ptiTspow60sDXs4L9SFVivip0xJYZQGoTV/X7pDQyqVUN6/mFWgUEgEJuQ1S7vTcxri0WGMtzW71r+jpybnGk6M2tK1AOq21Ge/d6R8lS/wCLWp+9IY41Cc13U9gGA6MB8vWOpGBmTCSE08gB0o3Zrxnq4Yt1Ylz4djz2nfLKErClSmQCfMAeZNvNrw+wHs2o+JQ7itW0JFa6Q54Vwn3KWFSpsyioAkjYJFBXfzhizEC6jYAOT5Vi2LTJcy5FFTBcHRLPKVPc106kAU6d4a4ZJWpkDMrfQD+JX2YtYLgylVmHKP3R4j3NgO0PJElKBlSABsPu8dfkSo0V8DgBLqeZZurpskaCLkEECwQQQQAQQQQAQQQQAQQQQAQQQQAQQQQAQQQQBDicMiYGWkKHUfLYwoxHs63/AKUwp/hVzDyNx8YewQBkcRhcSi8srG6Tn9Aeb4QnxGNblUMp2UGLbNSPRo5WgEMQCNjWIasUeXqmAm/W50sBEfu0ht2PUadesejTeB4dV5EvuEgH1EVV+ymEP/C9FrHyVGccdTcvoXhPaYEFIcH4D5+fzj6WOp9QD0t5xvU+yuEH/C9VLPzVFmVwLDptJl+aQfnGtkvLJnnkmTKoPEdgVF/JN4dYLhs5TZJBSP4+Qd2NfQRt5UpKQyUhI2Ab5R3Btt2zJRS6CDC8AV/xZn9MsN/uNT6CHGFwaJYZCQNzcnuTUxPBAkIIIIAIIIIAIIIIAIIIIAIIIIAIIIIAIIIIAIIIIAIIIIAIIIIAIIIIAIIIIAIIIIAIIIIAIIIIAIIIIAIIIIAIIIIAIIIIAIIII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176" name="Picture 8" descr="https://www.beachballs.com/images/AD_16_WorldGlobeClear_Main_x.png"/>
          <p:cNvPicPr>
            <a:picLocks noChangeAspect="1" noChangeArrowheads="1"/>
          </p:cNvPicPr>
          <p:nvPr/>
        </p:nvPicPr>
        <p:blipFill>
          <a:blip r:embed="rId4" cstate="print"/>
          <a:srcRect/>
          <a:stretch>
            <a:fillRect/>
          </a:stretch>
        </p:blipFill>
        <p:spPr bwMode="auto">
          <a:xfrm>
            <a:off x="4648200" y="2057400"/>
            <a:ext cx="2667000" cy="2667000"/>
          </a:xfrm>
          <a:prstGeom prst="rect">
            <a:avLst/>
          </a:prstGeom>
          <a:noFill/>
        </p:spPr>
      </p:pic>
      <p:pic>
        <p:nvPicPr>
          <p:cNvPr id="7178" name="Picture 10" descr="Null Hypothesis"/>
          <p:cNvPicPr>
            <a:picLocks noChangeAspect="1" noChangeArrowheads="1"/>
          </p:cNvPicPr>
          <p:nvPr/>
        </p:nvPicPr>
        <p:blipFill>
          <a:blip r:embed="rId5" cstate="print"/>
          <a:srcRect/>
          <a:stretch>
            <a:fillRect/>
          </a:stretch>
        </p:blipFill>
        <p:spPr bwMode="auto">
          <a:xfrm>
            <a:off x="533400" y="2362200"/>
            <a:ext cx="2640000" cy="397714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a:solidFill>
            <a:srgbClr val="00B050"/>
          </a:solidFill>
        </p:spPr>
        <p:txBody>
          <a:bodyPr>
            <a:normAutofit fontScale="90000"/>
          </a:bodyPr>
          <a:lstStyle/>
          <a:p>
            <a:r>
              <a:rPr lang="en-US" b="1" dirty="0" smtClean="0">
                <a:solidFill>
                  <a:schemeClr val="bg1"/>
                </a:solidFill>
              </a:rPr>
              <a:t>Credit</a:t>
            </a:r>
            <a:endParaRPr lang="en-US" b="1" dirty="0">
              <a:solidFill>
                <a:schemeClr val="bg1"/>
              </a:solidFill>
            </a:endParaRPr>
          </a:p>
        </p:txBody>
      </p:sp>
      <p:sp>
        <p:nvSpPr>
          <p:cNvPr id="3" name="Content Placeholder 2"/>
          <p:cNvSpPr>
            <a:spLocks noGrp="1"/>
          </p:cNvSpPr>
          <p:nvPr>
            <p:ph idx="1"/>
          </p:nvPr>
        </p:nvSpPr>
        <p:spPr>
          <a:xfrm>
            <a:off x="152400" y="838201"/>
            <a:ext cx="8763000" cy="762000"/>
          </a:xfrm>
        </p:spPr>
        <p:txBody>
          <a:bodyPr>
            <a:normAutofit/>
          </a:bodyPr>
          <a:lstStyle/>
          <a:p>
            <a:r>
              <a:rPr lang="en-US" sz="2000" dirty="0" smtClean="0"/>
              <a:t>We </a:t>
            </a:r>
            <a:r>
              <a:rPr lang="en-US" sz="2000" dirty="0" smtClean="0"/>
              <a:t>first learned of this activity at a workshop facilitated by Paul Meyers. He isn’t sure where it originated.</a:t>
            </a:r>
            <a:endParaRPr lang="en-US" sz="2000" dirty="0"/>
          </a:p>
        </p:txBody>
      </p:sp>
      <p:sp>
        <p:nvSpPr>
          <p:cNvPr id="4" name="Title 1"/>
          <p:cNvSpPr txBox="1">
            <a:spLocks/>
          </p:cNvSpPr>
          <p:nvPr/>
        </p:nvSpPr>
        <p:spPr>
          <a:xfrm>
            <a:off x="0" y="1828800"/>
            <a:ext cx="9144000" cy="685800"/>
          </a:xfrm>
          <a:prstGeom prst="rect">
            <a:avLst/>
          </a:prstGeom>
          <a:solidFill>
            <a:srgbClr val="9933FF"/>
          </a:solidFill>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bg1"/>
                </a:solidFill>
                <a:effectLst/>
                <a:uLnTx/>
                <a:uFillTx/>
                <a:latin typeface="+mj-lt"/>
                <a:ea typeface="+mj-ea"/>
                <a:cs typeface="+mj-cs"/>
              </a:rPr>
              <a:t>Materials &amp; Time</a:t>
            </a:r>
          </a:p>
        </p:txBody>
      </p:sp>
      <p:sp>
        <p:nvSpPr>
          <p:cNvPr id="5" name="Content Placeholder 2"/>
          <p:cNvSpPr txBox="1">
            <a:spLocks/>
          </p:cNvSpPr>
          <p:nvPr/>
        </p:nvSpPr>
        <p:spPr>
          <a:xfrm>
            <a:off x="152400" y="2667000"/>
            <a:ext cx="8763000" cy="388620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Materials</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a:t>
            </a:r>
          </a:p>
          <a:p>
            <a:pPr marL="800100" lvl="1" indent="-342900">
              <a:spcBef>
                <a:spcPct val="20000"/>
              </a:spcBef>
              <a:buFont typeface="Arial" pitchFamily="34" charset="0"/>
              <a:buChar char="•"/>
            </a:pPr>
            <a:r>
              <a:rPr lang="en-US" sz="2000" noProof="0" dirty="0" smtClean="0"/>
              <a:t>Inflatable Globe</a:t>
            </a:r>
          </a:p>
          <a:p>
            <a:pPr marL="1257300" lvl="2" indent="-342900">
              <a:spcBef>
                <a:spcPct val="20000"/>
              </a:spcBef>
            </a:pPr>
            <a:r>
              <a:rPr lang="en-US" sz="2000" dirty="0" smtClean="0"/>
              <a:t>Available from many sources, here’s one with a variety of options:</a:t>
            </a:r>
          </a:p>
          <a:p>
            <a:pPr marL="1257300" lvl="2" indent="-342900">
              <a:spcBef>
                <a:spcPct val="20000"/>
              </a:spcBef>
            </a:pPr>
            <a:r>
              <a:rPr lang="en-US" sz="2000" dirty="0" smtClean="0">
                <a:hlinkClick r:id="rId2"/>
              </a:rPr>
              <a:t>http</a:t>
            </a:r>
            <a:r>
              <a:rPr lang="en-US" sz="2000" dirty="0" smtClean="0">
                <a:hlinkClick r:id="rId2"/>
              </a:rPr>
              <a:t>://</a:t>
            </a:r>
            <a:r>
              <a:rPr lang="en-US" sz="2000" dirty="0" smtClean="0">
                <a:hlinkClick r:id="rId2"/>
              </a:rPr>
              <a:t>www.beachballs.com/globe-beach-balls.asp?gclid=CP66jcDz4cUCFQcyaQodBEUAHQ</a:t>
            </a:r>
            <a:endParaRPr lang="en-US" sz="2000" dirty="0" smtClean="0"/>
          </a:p>
          <a:p>
            <a:pPr marL="800100" lvl="1" indent="-342900">
              <a:spcBef>
                <a:spcPct val="20000"/>
              </a:spcBef>
              <a:buFont typeface="Arial" pitchFamily="34" charset="0"/>
              <a:buChar char="•"/>
            </a:pPr>
            <a:r>
              <a:rPr lang="en-US" sz="2000" dirty="0" smtClean="0"/>
              <a:t>Marker</a:t>
            </a:r>
          </a:p>
          <a:p>
            <a:pPr marL="800100" lvl="1" indent="-342900">
              <a:spcBef>
                <a:spcPct val="20000"/>
              </a:spcBef>
            </a:pPr>
            <a:endParaRPr lang="en-US" sz="2000" dirty="0" smtClean="0"/>
          </a:p>
          <a:p>
            <a:pPr marL="342900" indent="-342900">
              <a:spcBef>
                <a:spcPct val="20000"/>
              </a:spcBef>
              <a:buFont typeface="Arial" pitchFamily="34" charset="0"/>
              <a:buChar cha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Time:  </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800100" lvl="1" indent="-342900">
              <a:spcBef>
                <a:spcPct val="20000"/>
              </a:spcBef>
              <a:buFont typeface="Arial" pitchFamily="34" charset="0"/>
              <a:buChar cha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10 minutes to collect data</a:t>
            </a:r>
          </a:p>
          <a:p>
            <a:pPr marL="800100" lvl="1" indent="-342900">
              <a:spcBef>
                <a:spcPct val="20000"/>
              </a:spcBef>
              <a:buFont typeface="Arial" pitchFamily="34" charset="0"/>
              <a:buChar char="•"/>
            </a:pPr>
            <a:r>
              <a:rPr lang="en-US" sz="2000" dirty="0" smtClean="0"/>
              <a:t>30 – 40 minutes to walk through steps of the hypothesis test</a:t>
            </a:r>
            <a:endParaRPr lang="en-US" sz="2000" dirty="0" smtClean="0"/>
          </a:p>
          <a:p>
            <a:pPr marL="800100" lvl="1" indent="-342900">
              <a:spcBef>
                <a:spcPct val="20000"/>
              </a:spcBef>
              <a:buFont typeface="Arial" pitchFamily="34" charset="0"/>
              <a:buChar cha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7" name="Picture 8" descr="https://www.beachballs.com/images/AD_16_WorldGlobeClear_Main_x.png"/>
          <p:cNvPicPr>
            <a:picLocks noChangeAspect="1" noChangeArrowheads="1"/>
          </p:cNvPicPr>
          <p:nvPr/>
        </p:nvPicPr>
        <p:blipFill>
          <a:blip r:embed="rId3" cstate="print"/>
          <a:srcRect/>
          <a:stretch>
            <a:fillRect/>
          </a:stretch>
        </p:blipFill>
        <p:spPr bwMode="auto">
          <a:xfrm>
            <a:off x="7239000" y="4191000"/>
            <a:ext cx="1334257" cy="133425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00B050"/>
          </a:solidFill>
        </p:spPr>
        <p:txBody>
          <a:bodyPr/>
          <a:lstStyle/>
          <a:p>
            <a:r>
              <a:rPr lang="en-US" b="1" dirty="0" smtClean="0">
                <a:solidFill>
                  <a:schemeClr val="bg1"/>
                </a:solidFill>
              </a:rPr>
              <a:t>Before </a:t>
            </a:r>
            <a:r>
              <a:rPr lang="en-US" b="1" dirty="0" smtClean="0">
                <a:solidFill>
                  <a:schemeClr val="bg1"/>
                </a:solidFill>
              </a:rPr>
              <a:t>Tossing the Globe</a:t>
            </a:r>
            <a:endParaRPr lang="en-US" b="1" dirty="0">
              <a:solidFill>
                <a:schemeClr val="bg1"/>
              </a:solidFill>
            </a:endParaRPr>
          </a:p>
        </p:txBody>
      </p:sp>
      <p:sp>
        <p:nvSpPr>
          <p:cNvPr id="3" name="Content Placeholder 2"/>
          <p:cNvSpPr>
            <a:spLocks noGrp="1"/>
          </p:cNvSpPr>
          <p:nvPr>
            <p:ph idx="1"/>
          </p:nvPr>
        </p:nvSpPr>
        <p:spPr>
          <a:xfrm>
            <a:off x="141516" y="1342572"/>
            <a:ext cx="8240484" cy="5181600"/>
          </a:xfrm>
        </p:spPr>
        <p:txBody>
          <a:bodyPr>
            <a:normAutofit/>
          </a:bodyPr>
          <a:lstStyle/>
          <a:p>
            <a:r>
              <a:rPr lang="en-US" sz="2800" dirty="0" smtClean="0"/>
              <a:t>Ask the class the question: How much of the Earth’s surface is covered with water?</a:t>
            </a:r>
            <a:endParaRPr lang="en-US" sz="2800" dirty="0" smtClean="0"/>
          </a:p>
          <a:p>
            <a:endParaRPr lang="en-US" sz="2800" dirty="0"/>
          </a:p>
          <a:p>
            <a:r>
              <a:rPr lang="en-US" sz="2800" dirty="0" smtClean="0"/>
              <a:t>Use the first student’s response as the claim. (Later the null hypothesis.)</a:t>
            </a:r>
          </a:p>
          <a:p>
            <a:pPr>
              <a:buNone/>
            </a:pPr>
            <a:endParaRPr lang="en-US" sz="2800" dirty="0"/>
          </a:p>
          <a:p>
            <a:r>
              <a:rPr lang="en-US" sz="2800" dirty="0" smtClean="0"/>
              <a:t>Once a student’s claim has been established, ask the rest of the class if they agree. If not, do you think the claim is too low, too high, or just wrong? (This will establish the alternate hypothesis.)</a:t>
            </a:r>
          </a:p>
        </p:txBody>
      </p:sp>
      <p:sp>
        <p:nvSpPr>
          <p:cNvPr id="15366" name="AutoShape 6" descr="data:image/jpeg;base64,/9j/4AAQSkZJRgABAQAAAQABAAD/2wCEAAkGBhQSERQUExQUFBUVFBgXGBYUFRcYFRUXFxcWFRUXFRUYHCYeFxkkGRcUHy8gIycpLCwtFh4yNTAqNSYrLSkBCQoKDgwOGg8PGjAlHyQtKiwsLCwvKi0tLywsLCwpLCwpLCwqLCwsKS0qKSksKSwqNCwsLCwsLCwsLSwsLCwsKf/AABEIAMIBBAMBIgACEQEDEQH/xAAcAAAABwEBAAAAAAAAAAAAAAAAAgMEBQYHAQj/xABQEAACAQIDAwULCAYIBQQDAAABAgMAEQQSIQUxQQYTIlFxBxQVIzJTYYGRsdFCUnJzkqGywSQzNJOz8BY1Q1R0goPhRGKiwtJjw9PiFyVk/8QAGwEAAQUBAQAAAAAAAAAAAAAAAwABAgQGBQf/xAA4EQABAwIDBAYJAwUBAAAAAAABAAIDBBESITEFQVFxMmGRobHwBhMUFUKBwdHhIlJTIyQzNHKC/9oADAMBAAIRAxEAPwCj4rES53/Spx020udNToKT74l/vU/tarFiNjuXbpHym+UnWf8A0qV/oxJ4nxh8bfimliB5v01yTWQA5yd34S92z8T3Ksd8S/3qf2tUhsvASzJK3fsymJQxBzdIE5BlNxrzjRrb/nvwNWb+gcvnfvT/AOOujkJNr44679U17fF60EbTpP5e78Jxs2cbz3KFxHJLGoGY4qQhA5JDv/ZiYvoVG7mJBfcTa1wb0aDkhjXSN++nUSBMmZ3BJdkVFtl0JLp6LHfTgbGmMbOZn8oIRnXUBbi/i9RY2tSJ2bNYDnHsNwzrYerm6P7ZT/yeexP7um6+5IwcmMWzyIMW5MRAYh2IOaN5eiQtvIjfyrai2+nOK5E4xGb9LkygyG7MynJEwDOVtusyHQnyha9L4HZU8hMfPOBIQzdNTmKhrZjzdzvPtpxsvk/iJUYidgD0CCUNxcMQCY7gE2vbfbWmNfTNGcnnsS93TdfcmE/InGB2AxbkBiCSz3UZmVSyhTvKnyc1uOmtI4TkviZEJXGy5xO8RUl7DmzEpbMFJN3mjAAHG5sAbWHDck8TGwdcQwYbiSjW9PSjOup19NR+O5NTxFTz7Eux1DKDc2BN+b3m+tQbtKkcbCTu/Cf3dN19yioeS2MaZYFxUhkaMSEB3sobLlDtlsCcy9Y1GtJ4LY8ssKyLjpgSZriQFUUQRrNIxkBJtkcfJ337T3a0UmHlaPPISotmWQKbbgARHe1hR9j8i8VjFzRQysmozNiMqa6MAWXXTQ2q8wte0Pa7Iqk6MteWXNxy+yNtfkzioLE4xspkWO7NICM7yRqSBcb4pNASdN2tN8bsHGROqtiWKtiFgDB5bgvJJGjFWA3mKQ2BJFtbXF7avcexcqos0ihUBCrzzPlBZmP9mATdm1vfXqp+vcUBtnmlexv+u0BO8i6Eg+mpggalTERVLTk/jLnJiOcVWYDNI6tZCFdmCZwVB0srFj1X0p3j+TuLRiUnDLqxDGVdyzuVjW50ywynpFdwFXiPuTKDe7Md+Zp2Y3FiDcjrA9gp0O5yRxP7zt/5PSfaeup+sCNgKzbGcmcejuFnLqrOA2eRSQnPaspXo/qHHVe1iQb11+TuMZmZ8UqIokF43mKjmlnufJF7vh5FJFyLXCkEX0KfuXh7liSTYE86QSBuuQtza5pCbuT3i5oSSLHmLZVlGrHNcsTHmbym3k7zTGRp1TFhKzbZ+ycS+IlgfFSJJHmGVSzGRkbIQhZkXWzEG+ttLnSn0HJPFs2U4txZgrdOQ5SQhb5NjlDqd9jfoltas+L7jM9yUnYkrl6czAlR8ksFN19FrVCY3uXY+IG0byAADxeKvovkjKVBNuAtpwof6T8SruidxKJLyJxQ1XFSsoAuzNIouQSbDKSQNPTqNKbY3k1iIYnkfETHKyBVVpDmDsyhs2UAC6nTf1gaXi2x0yZgTKSL3EkzGxG+91vftpDF7WlUlDcjq5zQkga2Kb7W9lXIKCWoBMdzbrUMLLXLirSvIyb+9SgAygsWYKvNGZel08yhmhk1y2AsSeFJ4XkpO08sTTTJzXNhiWkJzSKGChQ/DUE34eyry7fmYksXJJJPjBqToxPi9549dOcPtCdXQpJIhkXUrIAbDgTzeu4eyrXuWp4HtThsbtHHtKnsDyYnkE9pZc0UhQLna0hCltCZAVGnEacbUntHk7ioEdzJmCHULOxJAMaki9hYNKgsSDqdNKihhZbECSQA7wJFAPaOb1pLHJKELGWZuu8w1uRv8X6B7BS9x1PA9qkYGakntKs+I5K4oG0cpazshzs0fSBjUZQC+ZWMigNoAQb5aRTk1jmvZ0sMtzz0llzKr2J5uxIDpcC/lCqnisVICpMk5LINe+Dex+TfJu9FIDHP8+fX/wDpbs+b1UvcU5+E9v5QiyAGxJ7SrLtPB4qELeUHMWBtI9gVCMLHLqCkkZvYbyLaase+sR5z/rf4VGSuzxZmechDlUHEHQMQT8jrP82pyuwVIGsuo8+f/CpDYU37e/8AKI2GJ2niU774xPnfvc0OexHnj7H/APKmh5Op1Sfvz/4Ux8Ex3lGV+gPO/wD0qXuOYfD3/lSMUbdR3laFyWDmEmRs5znWx3WXTUn0+2hTLkDGq4ZgoIHOtva/yU42FCqj6cxOLDuRW4bZJ3M3Sb6R99PMXtWCHvTnWcdB26K5jfMtrgfJuN++uS7GlzN0eJ+UvX21A8uIWV8KrKFIw7buPjN+m+sExjJpQ0njpyK10TPWOYzS6vGG5RYWTyMRETYaMcjE9QVrGpHIbEjUC2oII13WI31iVqPh52jN0Zk+gxX8JFRfsdnwOPzz+y6jtlyjouB5i33WgZCuHcMCCMRYgixByDQ0xzVW8NyjxCAqJSVzhyHAa7C1iSRc+2n0PK5r+MhikGdmNrxliwta4vZQdbCrHscjb2sfPWqbqOoaOjfkrLsNvHL2N+E1IcmT4pvpn3CozktKkxEkZPQXxiuVDKzZgMoB6S+nt6qcbC2kkcZDGxLX3E6WHUK5lQw/qbbPL6qsNc1Yr1D8oTrD9P8ANKX8OQ/O/wClvhUdtjHpIYshvZxfQjey231Vp4niQEhSdayqvLD9rk9X51t3I+MLgMKALeIjOnWVBP3kn11iXLJCMW9+IBHYb1t/JL9hwv8Ah4vwLW6pD/bR8gso/wD2ZOalqFcvXKNdEQY/z6jVfx3Kcqyc3AHVuJkVMoFs5a9wLXHHWp5/j7jVbw72MW4EJJbpgEeTewMwPsC/GxDm1RKondg5Uyo+FbCzSxI8clxG5XMVcLchTrxrPP6bY7++Yn98/wAat3dl/wCC+qm/iis3oUnSXPlccRXoTEcsZcLgMHKUM3OQR53Z7HMUU3JIJYnpez00IOXkrTcxJAYXZSwOYPoL33aDyW691tKhOUed9lYGNUZrwwtcWsLRjf23+41GGLm5y0WdUeDUlgxjYdLKWLEjyQDY729VBNiwppKh8cmuQtl47lA8tf2yb02J9JKgkn03qu7U/Wt6vwipLa58Y/8APCmO0cI7SMQrEaagegVsvRk3hcf+fAoZeZml4Gpv4pjUtF5eH+rPuqPGBk+Y3sp8WyPBm6NkN78K1SeIEXv1eKmb002t+qb1e8UPCMfzx9/wpttHHI0bAMCdNNesUQ2Vt72lpzTDaP8AZ/Vr+dNMv83NSOKwjuEKqSObXq9NN/BknzfvHxoNr7lSka4uNgn2BaHveziQnvhc2VlGaOykqlxo+janSpeDGYY5QXki1fNnTMFUDxQBXyidx3VGHDSrhFDRgJ3zo+UZi3N6rnHC2tqakVitqbWnpaotjOXO/H5DlbKwWw2NshlZTl7iQQbKxw4cOBklibxZkIzgZbXuhvvfTQDfeoqXZcqtPdCc0HPDLZvFknpnLfKNONrVHlaEZKlrErmUq1iRmB3husU0XpM/4x57Qj1Ho1L8Dwedx91cOQwth2vp407/AEolq5TjkriWeEmRi5VsoLbwqoiqo9AAoVUlqhO8ycc1nn0j4HGN2oyR8XteTP4tmjtmW+ZmZ9WuTfog2NrC9rVBbTw7SPGLl3Zsi5muSWKgC7GwFyOoVccfFC0MaFsRGiSyMuIlw5EDNKx8rUMiXawY2HpNVTlBhmjbI4s6OVYDXXokWPEEEEdorEU7wZLAWzPnzpdazZ8jHu/T0hpfNPYu5ziUniSdQkbyKhkSSNrZ72st7nXTya5je5tiln5tAjq5lMbmRRdImAJf5rWZbjrv1VadocscEZllCTGRsTFIS2GIZEjQKyqxFzot7D5x4UXC8u8MkkRYTAKcaW8Q+izTc5GcvEW39V9a0Pq4LWv3qn722jixW3WtbLnzWdbY2FJhZOblC5iocZGDKVO4gjspjlqwcr9oDETh0MjqI0QM8PNa6myoBu1FvzqFeAjeCO0Ee+qUtg8hui1uzpjNTtdKRiN8vmdyX2FimjxUBQqC0gQ5zZCHuLP/AMtwp9VXeTHLEkQ5uNrxqSbDfu6td2+qHgY74jDjIZLzx9AEgtv6NxuvVv2puh0t4pdOrU6Vyq1oc5t/Oq420RhqXW4BOPDY8zH7B8KUOMEkMx5tFKJcFQL314203VCZqfYI+IxP0B/3VTMTW5jiPFUA6+SgeUYPOqSSxaNTrqdS2lbpyTP6Dhf8PF+BawvlEfGR/Up72rc+Sf7Dhf8ADxfgWtRAf6DOSzDv9mTmpahXKFSJRVxvj7jVcwp/VWOmWTiwt5O4CUA+oezjPvMLgcTf8JqpTbKaSSFuclTotohYBsmU/NN73N7Xv6qt05u1QcM1nfdj/wCBt5qb+KOqs4rSO7KTfBX81N/FFZuKHJ0lzpemVo6bVkOEUs5ukcKR3CkDQjKARYAqGJI16ApTnbmZOcWbJkKsoS2UkZmBUXuCVX/MaS2dCGgw13yZbMAeZs7i1j4yRS1gVWxBG/rNTkmATvlWeZFeyoYTzRJBschuwJJuNctxcW3CqjWXiLeN1z2xPlFr9vXfifNlRNq+W/Z+VI4SOZ0DCW1+FurTqqT5Wkd8y2IIsN27yBTXZB8Snr/Ea2/ouP6Thy8F0IYsB9XfRJ95zee+6myPrIZPGc3YC/pNjapm9Qcp/aPpD8dat4tZFe0N06/BDv8Ai8yPb/tS2ExMTuF5pRfsPC/VURTvZP65PX7jUA65VZkhLgPoFIbJ2fLMrMJHWONgHIucisbA2uPZ6KkUwJXRZGzCbMkxZlJRdAvMkkamzXPZS+xYmyhWERyKuXmrEtzpMgDlfKkF8tt40FWc4SKKKeKeeGKWQRdE3fmcjl/HMosl723+s15ttn0jmZKYIdBYZZ8M+vr3brbzoaejibEJZTroL9aqW1IbqzOzMxfMSx+UTqQBoN53CjTcjcYsQlOHk5spzmYZTZLZszANddNdafbfwTRBkcAHokFTmVlY9FkbipsfZViG2cG+zo1lxEZkjwEkQiZmziYgZTl4kZbevqriUjjU3dK6/nwWjfVPo4GmlaLEncTuUFyg7m2JgkAiUzRlo0WS6KS8hy5Sme4GYgX3a1Cbb5LYjCFTPHkD3C2dGuRrbosbaX9laZi+WOD52UjExEHFYRhY3uqc1nYWG4WN+w1V+6NtqKfmlhmw8gEkj5YVa6hsxzSMWsWJa5sBck1ckhYASEKh2pWSSxxSDImxNjdI8kP1DfWH8K0K7yS/Ut9YfwrQo0PQC5m0h/dyc1JbWxQlmxBXExw88hjlixOZZI1yqhURFSGF1LKy/PbrvUTteYPiYXW+TnIUUvoxWPm0zsDuJsTrwtep6THBkcvIcTFESXEkZjxEMebK0sEwY5wu8qdbbzuBg9u4LLOkLWbLOqEkdF1YxlSQCNCrC4B66ykIvIGfL5ZdQPDXv1V3ZwbjOLUA7upW3E8qEfaEeGAbxeILmRnXJ+zP0UtrbpjfxvSe151lUOZHVTgcWVvJZmIeIWZgQGBtuo2C5LYTPNCcPhnlGJyhXSZIsnMRvljYZgDvNrn5VUSblBiERsPmQRoZI1QxxvkXMylVdlzaDQHfoKNNsf1GBzHaZdxud+t9FVpqU1zsFOMwM7+IV/x+JbnMxmiEJxOEyqbEkgxXKtn6Ivb5J3GoLul4oskKncJpCG51XJGU/JXyV1Fr+iqFHCov0R7B1CjrGBuAHYAKHHRNje11726rbrcfutNR+j7oZWymTQ3tbh80bCpefDjKzXnj6KeWd+i+mrli9nvIsRRdBEo1IBHoN+NVXZX7Vhb3/aY/J38d3pqzbJwrSoTzsi2YqACd2/r9NSrHWwuvp9boG1W/3hHUEl4Em+b/ANS/GnCYJ44J84tdNNQd177u0U68Dnz0ntPxpjtLCmMxjnHcOwBDE2tddCL676pNkxkNuOw7s1zjHhF7Ku7dlBkS3CJQe0Fq3Xkn+w4X/DxfgWsP5UsO+WAUKFAXTTdfWti5N7UVcFhVGpEEYPUOgK00bgKdh6lly0mqkA4qyXokh0qEx3KGOBc0rdijVm+iP5FUXb/LKXE3UeLi+YDq30249m6q8lQGoFXWR0uRN3cFdYeUcTYpIYznJz3YeStkY2v8o6cK7h4jeOymxWS/QBB8m1zzJvx4n4UfkN+3Rdkn8N6tD7YgjkjSRkDhTplB/WZcv9kb304j11f2c8ujJPFBpKl9S0vfxWed2Xfgvqpf4orNxWk92Ya4Ld+qm3fWj0D3Vm1Fk6SHL0ytX2vgIlwWzlFlLiIubjNZ0GdteGo9GgpnNM4xCq4HOQwOoktq4VHMUnblKi+/ojiKRweJLQwCQc6SgWNMiM1goBszqciC1tx3HTQmnLzkkhkdW5uRgx5plC2YlVdU8k2YWBFiT6arh39PIKhK8PJc0W07lV9p+U/Z+VF2VOoiUFlB10JHWaNtLy37PyplMYEYqUa46ieq/XWz9GDaFx/58FbpiWsB6lLd9J85ftCohteftrdhu1v06JzuH+Y/8/5qVDZWTmejzik9LXd23txrUvdiVkuxfhR/Mt1H2GneyoyJVuCNTw9Bp9+kfOT7vhSc886KWJSw9A7Oqmw2zzQxEGm+fYrXyNj5udC8QhGfDsRmJDBl6MpJOmZirW4VPYGXEJGghUu0cswxcIALSSO9wZRYsUZCbMAeFVvk/hlVWAR1DJCSr3JZnQ3KiwurHyR6RVjxGCZh+lQc4Y1/WxSp37En/PGpvKo6jc+hjXhm1rGskxcRry6znrxvpbgtQGBsET8tDl8yoXlDAUghiYAPEshZQb80skweGInrVQdOAt11PY2TCR4SGN1hEsuGhKKILuznKCxkAtvtvtuPXUFtvBiKIqpVlKrIjoLLIjm6uBwOhBHWOypTZ3I3vgI0kuM8Xg4ZFGWJ26RaywhSegMugPS3VCGkdUgYTYNJPC98/HuV6YRMp48T8iXZjkPqp7a+yYS8axx4cEYtUJECdAcwz5XGme9werpDqqKxeAVYcqYaGS+FxTO2VUKssgAYHKbHpNYejQ6VHYrlIMLJNh3WfEZZ1lWaR2gnzGGNekuS+guAdARwqsybfxBzqJpRG2foZ72R2YlSxFzobXqtHRTRnA49E79+vA3377IdPsuqqAHNyBzBOi0baOFSPm1jVEHNKbKgAvrqbbzu1oVXdgbRkkivJIzlWygsbkKALC/VqfbXa0VJC9kLWl18lyqmnfDK6NxzBUnj0LCRpO9okxF45J4pnkaVbgSJDBbSRggB6rX1tUHt+UzYhH1jMuITLuzRgc3Gh6s3RDW6zajS8oFzLHNeALJKyCVCuZpCc1psxjYam1rGktvzZDC4scrhxrocpVhr1G1cCFpjnbiG88dPIHVwsu/s2nFy4G7swB8vOqt2N2DiYHXJtDFkz4nIwEcQZzzDPnQMQDpEoO4aHiNYCPkAjYcytiJOcaCefKY11ETWbM2Y9Illv2mpTZ3LyKVBJNKkEy4szCNlmkTLzHMgBkXTyie0HTW9EwXLDDd5usksXOd74iNAkc+fxpZsuq5bEhNfQN2tau0bxc5rksNfTOLWNLTobN+oCS29yFw5kkeN+YVZsPEyCPMi89zahgb3JJceioHlVyUXCC6TNKBLzRvA6BTkLnxt8jHQaDr9Bo+L7oEsvO3hjXPNh5PLY2OHMbAbhcEoOy9J8peWbYyMRmCOIc9zxKuzFnyFNbgW0P3CqspgINtV3tnxbXjkjDr4L53I0vn1qF2WbYrCm5H6THqN437vTVr5ON4tvpn3Cqnsk/peFFyDz6tcC5VUBZmt6B76n9j7SREYM2pcncdfTpXCrGlzLDgPEo21HgVxN9wVizVE7fbWH6f5pR/DkXzv+lvhTDau0EkMWQ3s+uhG8rbfXOghe14JCoSSNLcioXlIf0mTtq14LlJzeGiSMXYRqCx3A24DifuqqcpEIxD346jsNO8GfFr9EVoJnEUsduA8Fgtp1MkE0nqza5ISe1MW8ktndtVzE3ILa2tccB1DromAlOZ0uWACkEm5F79G/HcD66lMJsFsWwREzW43IC+ksN1X/YPIaDCJmOV3HSLN5KniRf8AEdeygMbjZZcunpZKkdXE6c+sqI5EbCkXERyuMqgPYN5TXRhu4DXjVghhTNESI7hJNCVv8ngZRu/y76RwHKWOTGJFF0x080nydEbd16213dtPcOSDCOkDlksMza+Tf+0U+xfZvPaoGhsZA4ruU8cUTcMRuN561lndkFu8h/6U2762s4rSO7ItjgtLeKl/i9g91ZuKnJ0kCXplaDstC0cJRc5SEoyAgMUfMcyE8RnI9Q0IJtLQR4hpYrCeOEABlMtr5F3tGD0AxC6W119RtowmDZ+DeFnjLpHmyEjOXjuS3Em66a/KNTOwNnyc9FKJpjH0rxYgkSX1UHKNBwOu7TfehMFm3OqAyC0mA3vkTa3nmqDyvjK4mUEWIC6bvkC2lVnaR8a3q9wq490X9uxHYv8ADWqZtD9Y3q9wrXbAyhf/AOfAqzLmXc0hepOA9PD/AEG/OoqpKE9KD6J/OtGw59nioRDPs8VNZqabUPim9XvFLXpttL9U3q94q64/pKuv6JVt5H4lBJG5d2RO9sxk3rZGBG89BSQR6FqTwAiw0sbSmSPERMxkQRSSPiWJazxONLODrw19F6qOB22Y2idmeZTh1WYLGxOHSM5ImJAsy2Nj1ZuJ33HZ23R3vKsMzsHEYiMZZgnTPOBWFxF0LaG1uFq8O25TyxVTy4GzrfY/Duud2YsR19yG0sLfVnMZEcz4ZqN5RQGOCGJgA8cBMig35syy84kZPWq3+7rqXhxmKWOKd9nF448JFGrrigrZVIZZBk6QBzLdbaWGu+ofbUIWB7cSCSSSSSdSxOpPpNW3D7TinwLxxlHMeAgEhTpMDchonWx0srab+kaJsk4musd/5Vuvi9RTRtIxWJ49XAhVLbWwsdjMXPL3o6NnVWQOjZCIo7DMSM11ytoPlUyxvInEJFHKqtIGid5FVQDBkaxDHMc25tw+TWk7KmgaeSOCSJQuPWQItlDL3pGCEUaHpEn/ACmo6bbUALIZ4gRgschUyoCJDMmVSL6N5Vhv310zTMJJO9Di27VsayOMABu6xz55qvbE2VLDHaWNoyxzAMLEqQADbhuO/qrlWCbaCyxYVhIsh71iDkMGOfLdgxvo1zqDrrQqwxga0ALl1FU+aV0jwLk5qvvhDezuZEBcCOVc0fTJv0b66m+vECqntLDRwyLFEGVQl2BclS9x0lXdHoQLDqq4yv0m+kffUDt/ZbzygnELGEw7FcoVjlU3EbWF1Yte176EVkqaU4yHnLPzYLvRPZTysmtod2uihaRlxqL5TqO0j3UsdhYaxzyYiUmIEXIVRLfVWF9UA4jU05RIEBEWGiS6oLkZ3VksWZWbUZjvGosbVfvGOJ7vH7LrSekTz/jjtzP0H3UZhsZzhtFHLMSdObjY77Aa1Jxcn8a+vMLEM2XNPIBZuIKrdharEu0HOJlGYhWs5UaLmAUAgDdYGnZkvVKWrLbYWjTfc/ZVveVZIOnh5AfW6hsPsE4RHl58viCrRsVVebEbWBEZNzY6679AdKVfHiNIhzaNeNTcgX91Odqt4l+we8VD7QbSL6pfzobHGbN+ef06lzX3aSb5neead+Gx5qP2f7Uc40SRS9BFKpcFQL3N+NtN1QuanuEbxU/0B/3UQxNGYHDxQw9x1TDagOdSSSSgOvpJ0q28m+TvORxtIbIVBAG9h28B9/ZVT2oekn1S+9qs2G5QlcPGkehCKCx7Nco/M10preoZiWTq/ZxO90+gOQ4lXWXbMGDjC2A6o08o+k9Xafvqnbb5UTYnRjlj4Rru9BY/KPb7KrO05M0g5zMykEnpWLNqASTe9tDSuwsIzvzaW1t5TAKu8kljootqaruDntFuxWqqgnn2Z7c1wDL2DBrrbXj1W0WlYrbMsHeUMRCxyYMMyhRqzKSWva99L+s76ghi5wVVL5SOJbha9wBY+jfUptmJWkwbJLFKIsKIyYpFfVboTob5b6X69N9R0a6poNza27P+Qj761lM2zM1odmxMEAuAqV3RZCThrkkBJLX4dOqcKuHdD34f6D7vpjqqn1RqP8hWb2mAKl4HV4BbmnJo4vA4Mc6UVYIzYAG55tQD6LdL7Rp3gOSTpiEnkxDSlAQAygaMCDu7b+mpDks36Fhf8PF+Baki1U8Z0RRTxuIeRnlx3LHe6H+2z9i/wlqrw4iZlBGWxqzd0E/puI7F/hLVb2e3i19fvNbT0dF2uF+CqNF5HBd52fqX+fXSDNzhPOdHJp0fSfXT7PUbK363tHvrSSjDZTe2w4o3NQ+cb2f7UZMNGxsJGJPD+RUdTnZ58Yvr9xoLXgm1lXa4E2snmG2jIFIVCQRkYgkZlvfK1t4uAbbqdd/AszrC2GmZowrYe6RKo0fPHY5+B9tNNlnot9I09z1GSijqmD1gv5H2Ctx4h+oFSk215jG6yZJY+dMSTp0C5WzAmE9IArxsBSez9rTQEmGV4iwAJQ2uBqL306/bURjXiQJI0hD57FMhsEtcPnG85rjLb00kNtBiBHHJITuCrv7OJrzjaGzfZakx0zTbkR5+WS3exq+n9le2teDnoc8rDcrRDyvxqFiuKmBdszeQczBVS5uvzVUeqod2LOSxJLXYk7ySSST6SSTTSLvmQIViSNZFkZHlkAVhEDzljcC4ta1c70Y5ecxca54BIoiQsSxIAhY26D6km+gt6aEyhqpjhP3323df1RztnZVMbwMz6hbxsrtyX/Un6Z9y12hyUwyJARG8kgLXYy2zZ8iZwtvkg7qFXRTPjGB2oWSq6ts875QLAm6JPtaPM3S+UeB6z6Kj0kzyy5dc0ZA4cFHGtWfkXgiSTgsISTe5hS5+6iryNwGt8FhP3CfCuMNmsFyHdyn7Y42uFkXgyT5v3r8aHgyT5v3j41r39ENn/wBywv7hPhXRyPwH9ywv7hPhU/Yj+7u/Kj7SOHf+FlnfKpiXLGwygcepeqnfhaP533N8K0b+heBJP6FhP3CfCh/QnBf3LCfuE+FCdsxjrXd3KYrXDQLMdobSRo2Aa5NuB6x6KQxGEd1iKi9o1G8fnWqNyLwI/wCCwn7hPhRzyOwA/wCCwv7hPhUm7Oa0fpd3flMawuOYWQ+C5Pm/ePjSyYZkimzC1001HC/V21q/9ENn/wBywv7hPhQbkdgLaYLC/uE+FS9hJ1d3flN7UBu7/wALFcfICVtwRQe0Xp/hT0F7BT7uh7NjgxmSGOOJOaRssahVuS1zYcdB7Ke8ntgB0R5D0SoIUHU9p4fzupVcVo2sCzFZBJVSkMG/sTTZ2xZMS2VFuOJbyV7T+W+r9sbkfFh0uOlIVIzWFluPkKdAQbEE31Ap3szDWUBFCqN1hYerrqTGlChjwZ71fpqBsDbONz3DkPqq3iNmjCdBDm5+MMWMUaMqkklRkG8kLcngijhpCxkXXsbflvw42PvHrqy8p/1kH+HB9QzXNVNsKrMpaxOpOo3ra3yxb2VqYOitZQNa2EW36qod0M64f6D/AIxVPq4d0Q64f6D/AIxVPFc2p/yFZXan+0/5eAW3YXlLzGFwcUaGWV4I8qA20yDUk3sNDw4HdanWA5RYhpljlw7R3DEuGDILAkdJVtvFvK0qFh2fKseCxUKhymGjVkJCkgp8knS/SP3b9a6MPiJsVHIVkijLDMgxFz0RoxUEWBIUWA4HrvQA1tlWdLKHb9RYWytzsq3y/P6ZP2L/AA1qsYE+LHr95q3cqsKJNotGSQHeJCRa4DKikjhexqcPcSw/DEYgdoiP/YK0ex6xtMDcXvZEYDjcRxWd3phL/a9o99aY/cRT5OMlHbEh9zCkR3GGUHLjAb/Ow9/dLXcftWJ9rghEcCdVlwFL4Lyx/PA1osncdm4YiA9sLj3OaS//ABFih5MuFP71f+01BldACDi7kFsNiDdUjZ79E/SNOudqxjuRY9fJfDH/AFHHvipN+5ftIfJgPZMPzQVaj2nAGgE9xRm3AtZQSbTytEBHEWWUSB2S7dEEc2bmxjJ1K2301G2pxlyyFAkryoEsuR5NGKFRcXAAte1Tx7m+0gwJgU2+bNF+bCm8nc8xw/4WX1SQn/vqq+SkkJcbZnf+fmhvDjoq0Qac5tYvR8RUo/IbGDfhMT6lU/hNJz8msWpU96YrojjA/wCQozaiFo6Q3b+tRawi91c+Rr3gb6w/hWhXeRsEiwMJI5I25w9GRGQkZV1swBte+vooVm6x7XTvcDldWgVsNqTZR0teqlzTWZLsbiuM0Zqxa+QQMR19H50FXWic11XHro4ZhxvrfUcanZPgcEpGNTR7Ukk9t6+w0dcQvG47R8KgWlR01XJhpRJBrS0w0oki60gmKStRrdH113LRrdH11JJZD3VP2/8A0I/e9XHklskd7QOxveNSBwGg39dU/uq/t/8AoR+96vnJlv0PD/Up+EUCYXaFXgJEr1LZqIWopaiFqrq4nmFnJIS91IYWIBsLE2B9XGoXDYCLxfRW2WS45zqy2058fcPZxlMA3jF/zfhaoh9vc3JEhWZzlNmRXK9PLuOYg2477V0adxw6oRcWn9Jss37rmHRe8sigXjlvbW9pQN96z2tJ7sp1wWubxU2u/wDtR1k++s2oMmbiuZMSXklbDtHGGPZeGKuyNzUIUo2UklNQT83KGPaBRuS+NJxMqHEPOFVShLEqRpmNjrmDFR2E0yRYpIsGHxPNtHDCQnRPSKqVbXjbLv6vSakMesSYoSviMjBQMhtbJqCpO+xObfr91MBlZM4u9aJBoLDUfdQG3f61H10H/t1r4FY9tg//ALRfrof/AG62K4q/S5NVmPpO5rlqTy++lcwrgS49dWiUUpK1dUe6lOaoKlMmsuIuldy11TRlF7aWF7XO6nxABOisSLWsd9gbcd96J2rwtp76UAB1Hr6vRY0a1U3vs7JWY4g4XKbnL6RpxG8/kKU5sX0INreu/UKUtRDEOqkJiEjT8CoDlItpVB+YPxNQrnKJLSL9AfiahUsd80EtINlaspN7WXgeJ/2orx26zTk62tvAtYgi/ZRUPTWqo1RWEDNJDDm17gdp109VcOHNr3BHoP8AtT1za3Y3EcSKF9B2L79fyo2EKPrXKNArtqkDvG7yyfuNIYpr23G1+N6YhFbKSbWTeFdSOsH1W6qWF/RREGvqPupaMaUJyi4Wdki2b0UUg7jS9qTYaiopisb7qv7f/ox+96vHJpv0PD/Up+EVR+6r+3/6Mfverpybb9Ew/wBSn4RUJtAqkH+VylC1ELUUtRS1V1dTzZreNX/N+FqTw0X6o2J6MmoXo65d55kj2k8fUNlt41f834GrmHAvF+r8mTeEv8niQSPaPXV2n6KC/VZd3ZN+C+qm/iis3rSO7LvwW79VNu+tFZvQ5OkVzZemVpi4ZJTgY2IGbCBd4BDGNuavc/Oy2B3+sUeTDlXw0mIIErzgvmK6RJkjQsL6C6ubnQ+2nBxQgwmFlEMch5uIZmChgebBSxyk/JbW+lhT+NnklVZcPEVKtaRSsqi1zlzZSB0tLX46UhayC+JpeRfO43G25Vzaf9aL9dBft8Xf762YnXdWNbT/AK0X6+H3x1szDWrtP0VeZ0nc0XNXctzQtSgGvqqyionNVxktS1qK4pynsgFO4Wvob9XbSgg4nXX1X37qUjXfw11t1AUbhuFt9rnN21z5JCSiCwSUo0pVMKBe4BNwONtbUSZben4Us+IvwbeDu3UmIjnG2S5Hh14gfK676GkDhLAm+4A7uullxI4g316uJoSTC1t9wu7dpU8lAYxoqnyriyzKL38WPxNQo3K2QNMpt/Zj8T0KdROK+atYvuJubg791tSfRRLAsL7iTR7cNB6B+ZooHSHD8qCMiptRhEttw49d95psKcqGuRcjf6660fDQaDhrqakXBJrsOqanXWhalxhxe1+NFkjt1+sUrgozXjQJNBr6j7qXjGlJJvHr91KlRUXBDd0kaiNvFdsKBHEU1lG6xjurf1h/ox+96t/J1v0SD6pPwiql3Wf6w/0I/e9WPkrjlfCxBSCVQKw4gqLaihS6BVYT/VcpktRS1ELUQtVdXU+2XMBKpYhRrck2A6JGpNFxOCfnFMePhRFA6OYejP8ALtrb1UxJpMgdQo8cuAWsolt1B90XBxtiMIArTqkcgzRDOqFpA3jAua4tw9FVdtmnMtoEAv0v0aTUZju8Xp0bD1VoV64WqvKz1jsV1zptnNlfjLiq3j8BJJhMPGiC4CEhmVMuRLAFWIOuc9mX007wImEiDmY4YVVuirxubm5WxHSAzHh1m5NSxeitJpcnSjB1hZWPZhjx4ju7lSdo/wBaJ9fB7462soaw6XErJtFGU3BxEQB67Mg09lbrk9NdGn6KHHm53NJc3Rra+qj836a4KsIy5mFcY0bN6KA7KV0rpZBa+nXp210Dfa50truHaa5GO3j20Y+m/YNwrnuGZRdyTl+A9lORvJ13jS46qbyCjthxfhbSna4AJyAQEi6kk6HefT99EtTzLaw4a8aIYh1cB18abEpCSyqHKceNX6sfiehSvK5LTLbzY/E9CiDRDLrlWwp6Lekn16US/Sv6aMfcK4DqKiAnCU6VxoOPGi2J4cAd/Cjq4J9tASj7rbqlhCjmkjKQdw0NEd7+qjPv0otqawRWgari7x66VcURRr7aUYUx1UXaolq7bSu2rttKZMqxy05Bpjwrh+blQZQ1rqy3vlYXvoSbEdZ31l/KXkXiNnIJXdChcIGjZr5iGYXBAI0U1vYrPu7b+wR/4lP4c1DcSASqtRG0NLxqszwvKzEJ5MzH0NZvxVLYfl/MPLRH7LqfzH3VR66GPXVf1oOoXPbVPbvWkQcvoj5aOvZZh+Rp+nK3DEX5y3arA+6srGIbro3fR6hT3jKsNrnb1pGI5bQDyc79i2/FaozEcvCfIiA9LNf7gB76pDYhuu3YPjRC5O8k+uljYFF1a46Ky4rlhO3y1T6IA+83NNMHLJi5khDs7yNlGZmy3PXfcKg7VYOQP9ZYT64e407ZbkABB9c55AJWkcle5iIJVmnkWRkOZUQHKG4FmOrW3gWGtX8CuBdKMDXWaANF02NDRYLlqJalL0W1PdSRLV1RXctdC0kyUjPr/Oj29I6r8aTU12+nrqo5huiCxRZP9vZSpVuscOFJtSplBPHh9xpADepHTJcKMeI3kbqTdiNLg9nopYygH10lK1zT4Qmbe6qfKx7zLfzY/E9ChyrHjV+rH4noVIJG11cNKI41pS1cdLmo6JApK1C1K8z6a7zQpXCliSFq7lpYAUKSbEiontowvXRXVqJTXRbGoDl1tGSDBSSRtkcMlmABtd1B3i241YqI6A6EA9tQcC4EKEgLmloNrrD/AOn2N/vDfZj/APGmO1+Uc+KQRzymRQwYAhRZgCAeiBwY+2t6OGT5q/ZFDvZfmr9kVU9kefj89q5ZoJTkZT3/AHXm3vROoe2h3mnUPbXpMYZPmr9kUg2HWxsiXtpcC1+F9N1IULrXx+e1COzX/v8APavOfeafNHtod5p1D21seGxW0FUZsHHITc6mJCCI1JXouQF5zOFOpIAvbyi+2NPiTKRiMMixv5JUIShCx+UFJsrHnDqTlIy3NxTewu/f57Uvdr/5PPasO7zTqHtod5p80e2tkhx+0AnSwMJYBb2ZFBbLdrDnDpmuu/ogZulfKFcTisak0gXBpLHzq5GJjXxZAzfKvoQ2pF78CDohQu/f57Uvdr/3+e1Yt3mnUPbS+BYQyLJH0XQ3VhvB69dK3Pk+ZnVzioBE2a6i0eUKQLKCrEkghtTvuOwS3ey/NX7IqY2e7XH57Uvdr/5PPasV/p7jf7w32Y//ABqd5Ecq8TPjI45Zi6FXupCC9kYjcL7wK0w4Zfmr9kUBCoOigdgFGZSyNcCZCfPNGZRytcCZCbc/uhXbV21GrorpIuU1wilK4wpJ0QigDRiK5amTLhoWo+XdQCUIjNFabBEtXLUpkoWFLCUsaqPKz9cv1Y/E9Cu8rv1y/Vj8T12lZQxJPwlL5yT7bfGueEpfOSfbb40KFMmXfCUvnJPtt8aB2lL5yT7bfGhQpJIeEpfOSfbb40PCUvnJPtt8aFCnSXDtKXzkn22+Nd8JS+ck+23xoUKZJc8JS+ck+23xoeEpfOSfbb40KFJJd8JS+ck+23xoeEpfOSfbb40KFOkueEpfOSfbb40PCUvnJPtt8aFCkku+EZfOSfbb41zwlL5yT7bfGhQpJLvhKXzkn22+Nc8JS+ck+23xoUKSS74Sl85J9tvjXPCUvnJPtt8aFCkkh4Sl85J9tvjQ8JS+ck+23xoUKdJDwlL5yT7bfGh4Sl85J9tvjQoUkkPCUvnJPtt8aHhKXzkn22+NChSSQ8JS+ck+23xoeEpfOSfbb40KFJJdG0pfOSfbb41zwlL5yT7bfGhQpkkPCUvnJPtt8aHhKXzkn22+NChTpKD25jHMgu7HoDexPFq7QoUkl//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data:image/jpeg;base64,/9j/4AAQSkZJRgABAQAAAQABAAD/2wCEAAkGBhQSERQUExQUFBUVFBgXGBYUFRcYFRUXFxcWFRUXFRUYHCYeFxkkGRcUHy8gIycpLCwtFh4yNTAqNSYrLSkBCQoKDgwOGg8PGjAlHyQtKiwsLCwvKi0tLywsLCwpLCwpLCwqLCwsKS0qKSksKSwqNCwsLCwsLCwsLSwsLCwsKf/AABEIAMIBBAMBIgACEQEDEQH/xAAcAAAABwEBAAAAAAAAAAAAAAAAAgMEBQYHAQj/xABQEAACAQIDAwULCAYIBQQDAAABAgMAEQQSIQUxQQYTIlFxBxQVIzJTYYGRsdFCUnJzkqGywSQzNJOz8BY1Q1R0goPhRGKiwtJjw9PiFyVk/8QAGwEAAQUBAQAAAAAAAAAAAAAAAwABAgQGBQf/xAA4EQABAwIDBAYJAwUBAAAAAAABAAIDBBESITEFQVFxMmGRobHwBhMUFUKBwdHhIlJTIyQzNHKC/9oADAMBAAIRAxEAPwCj4rES53/Spx020udNToKT74l/vU/tarFiNjuXbpHym+UnWf8A0qV/oxJ4nxh8bfimliB5v01yTWQA5yd34S92z8T3Ksd8S/3qf2tUhsvASzJK3fsymJQxBzdIE5BlNxrzjRrb/nvwNWb+gcvnfvT/AOOujkJNr44679U17fF60EbTpP5e78Jxs2cbz3KFxHJLGoGY4qQhA5JDv/ZiYvoVG7mJBfcTa1wb0aDkhjXSN++nUSBMmZ3BJdkVFtl0JLp6LHfTgbGmMbOZn8oIRnXUBbi/i9RY2tSJ2bNYDnHsNwzrYerm6P7ZT/yeexP7um6+5IwcmMWzyIMW5MRAYh2IOaN5eiQtvIjfyrai2+nOK5E4xGb9LkygyG7MynJEwDOVtusyHQnyha9L4HZU8hMfPOBIQzdNTmKhrZjzdzvPtpxsvk/iJUYidgD0CCUNxcMQCY7gE2vbfbWmNfTNGcnnsS93TdfcmE/InGB2AxbkBiCSz3UZmVSyhTvKnyc1uOmtI4TkviZEJXGy5xO8RUl7DmzEpbMFJN3mjAAHG5sAbWHDck8TGwdcQwYbiSjW9PSjOup19NR+O5NTxFTz7Eux1DKDc2BN+b3m+tQbtKkcbCTu/Cf3dN19yioeS2MaZYFxUhkaMSEB3sobLlDtlsCcy9Y1GtJ4LY8ssKyLjpgSZriQFUUQRrNIxkBJtkcfJ337T3a0UmHlaPPISotmWQKbbgARHe1hR9j8i8VjFzRQysmozNiMqa6MAWXXTQ2q8wte0Pa7Iqk6MteWXNxy+yNtfkzioLE4xspkWO7NICM7yRqSBcb4pNASdN2tN8bsHGROqtiWKtiFgDB5bgvJJGjFWA3mKQ2BJFtbXF7avcexcqos0ihUBCrzzPlBZmP9mATdm1vfXqp+vcUBtnmlexv+u0BO8i6Eg+mpggalTERVLTk/jLnJiOcVWYDNI6tZCFdmCZwVB0srFj1X0p3j+TuLRiUnDLqxDGVdyzuVjW50ywynpFdwFXiPuTKDe7Md+Zp2Y3FiDcjrA9gp0O5yRxP7zt/5PSfaeup+sCNgKzbGcmcejuFnLqrOA2eRSQnPaspXo/qHHVe1iQb11+TuMZmZ8UqIokF43mKjmlnufJF7vh5FJFyLXCkEX0KfuXh7liSTYE86QSBuuQtza5pCbuT3i5oSSLHmLZVlGrHNcsTHmbym3k7zTGRp1TFhKzbZ+ycS+IlgfFSJJHmGVSzGRkbIQhZkXWzEG+ttLnSn0HJPFs2U4txZgrdOQ5SQhb5NjlDqd9jfoltas+L7jM9yUnYkrl6czAlR8ksFN19FrVCY3uXY+IG0byAADxeKvovkjKVBNuAtpwof6T8SruidxKJLyJxQ1XFSsoAuzNIouQSbDKSQNPTqNKbY3k1iIYnkfETHKyBVVpDmDsyhs2UAC6nTf1gaXi2x0yZgTKSL3EkzGxG+91vftpDF7WlUlDcjq5zQkga2Kb7W9lXIKCWoBMdzbrUMLLXLirSvIyb+9SgAygsWYKvNGZel08yhmhk1y2AsSeFJ4XkpO08sTTTJzXNhiWkJzSKGChQ/DUE34eyry7fmYksXJJJPjBqToxPi9549dOcPtCdXQpJIhkXUrIAbDgTzeu4eyrXuWp4HtThsbtHHtKnsDyYnkE9pZc0UhQLna0hCltCZAVGnEacbUntHk7ioEdzJmCHULOxJAMaki9hYNKgsSDqdNKihhZbECSQA7wJFAPaOb1pLHJKELGWZuu8w1uRv8X6B7BS9x1PA9qkYGakntKs+I5K4oG0cpazshzs0fSBjUZQC+ZWMigNoAQb5aRTk1jmvZ0sMtzz0llzKr2J5uxIDpcC/lCqnisVICpMk5LINe+Dex+TfJu9FIDHP8+fX/wDpbs+b1UvcU5+E9v5QiyAGxJ7SrLtPB4qELeUHMWBtI9gVCMLHLqCkkZvYbyLaase+sR5z/rf4VGSuzxZmechDlUHEHQMQT8jrP82pyuwVIGsuo8+f/CpDYU37e/8AKI2GJ2niU774xPnfvc0OexHnj7H/APKmh5Op1Sfvz/4Ux8Ex3lGV+gPO/wD0qXuOYfD3/lSMUbdR3laFyWDmEmRs5znWx3WXTUn0+2hTLkDGq4ZgoIHOtva/yU42FCqj6cxOLDuRW4bZJ3M3Sb6R99PMXtWCHvTnWcdB26K5jfMtrgfJuN++uS7GlzN0eJ+UvX21A8uIWV8KrKFIw7buPjN+m+sExjJpQ0njpyK10TPWOYzS6vGG5RYWTyMRETYaMcjE9QVrGpHIbEjUC2oII13WI31iVqPh52jN0Zk+gxX8JFRfsdnwOPzz+y6jtlyjouB5i33WgZCuHcMCCMRYgixByDQ0xzVW8NyjxCAqJSVzhyHAa7C1iSRc+2n0PK5r+MhikGdmNrxliwta4vZQdbCrHscjb2sfPWqbqOoaOjfkrLsNvHL2N+E1IcmT4pvpn3CozktKkxEkZPQXxiuVDKzZgMoB6S+nt6qcbC2kkcZDGxLX3E6WHUK5lQw/qbbPL6qsNc1Yr1D8oTrD9P8ANKX8OQ/O/wClvhUdtjHpIYshvZxfQjey231Vp4niQEhSdayqvLD9rk9X51t3I+MLgMKALeIjOnWVBP3kn11iXLJCMW9+IBHYb1t/JL9hwv8Ah4vwLW6pD/bR8gso/wD2ZOalqFcvXKNdEQY/z6jVfx3Kcqyc3AHVuJkVMoFs5a9wLXHHWp5/j7jVbw72MW4EJJbpgEeTewMwPsC/GxDm1RKondg5Uyo+FbCzSxI8clxG5XMVcLchTrxrPP6bY7++Yn98/wAat3dl/wCC+qm/iis3oUnSXPlccRXoTEcsZcLgMHKUM3OQR53Z7HMUU3JIJYnpez00IOXkrTcxJAYXZSwOYPoL33aDyW691tKhOUed9lYGNUZrwwtcWsLRjf23+41GGLm5y0WdUeDUlgxjYdLKWLEjyQDY729VBNiwppKh8cmuQtl47lA8tf2yb02J9JKgkn03qu7U/Wt6vwipLa58Y/8APCmO0cI7SMQrEaagegVsvRk3hcf+fAoZeZml4Gpv4pjUtF5eH+rPuqPGBk+Y3sp8WyPBm6NkN78K1SeIEXv1eKmb002t+qb1e8UPCMfzx9/wpttHHI0bAMCdNNesUQ2Vt72lpzTDaP8AZ/Vr+dNMv83NSOKwjuEKqSObXq9NN/BknzfvHxoNr7lSka4uNgn2BaHveziQnvhc2VlGaOykqlxo+janSpeDGYY5QXki1fNnTMFUDxQBXyidx3VGHDSrhFDRgJ3zo+UZi3N6rnHC2tqakVitqbWnpaotjOXO/H5DlbKwWw2NshlZTl7iQQbKxw4cOBklibxZkIzgZbXuhvvfTQDfeoqXZcqtPdCc0HPDLZvFknpnLfKNONrVHlaEZKlrErmUq1iRmB3husU0XpM/4x57Qj1Ho1L8Dwedx91cOQwth2vp407/AEolq5TjkriWeEmRi5VsoLbwqoiqo9AAoVUlqhO8ycc1nn0j4HGN2oyR8XteTP4tmjtmW+ZmZ9WuTfog2NrC9rVBbTw7SPGLl3Zsi5muSWKgC7GwFyOoVccfFC0MaFsRGiSyMuIlw5EDNKx8rUMiXawY2HpNVTlBhmjbI4s6OVYDXXokWPEEEEdorEU7wZLAWzPnzpdazZ8jHu/T0hpfNPYu5ziUniSdQkbyKhkSSNrZ72st7nXTya5je5tiln5tAjq5lMbmRRdImAJf5rWZbjrv1VadocscEZllCTGRsTFIS2GIZEjQKyqxFzot7D5x4UXC8u8MkkRYTAKcaW8Q+izTc5GcvEW39V9a0Pq4LWv3qn722jixW3WtbLnzWdbY2FJhZOblC5iocZGDKVO4gjspjlqwcr9oDETh0MjqI0QM8PNa6myoBu1FvzqFeAjeCO0Ee+qUtg8hui1uzpjNTtdKRiN8vmdyX2FimjxUBQqC0gQ5zZCHuLP/AMtwp9VXeTHLEkQ5uNrxqSbDfu6td2+qHgY74jDjIZLzx9AEgtv6NxuvVv2puh0t4pdOrU6Vyq1oc5t/Oq420RhqXW4BOPDY8zH7B8KUOMEkMx5tFKJcFQL314203VCZqfYI+IxP0B/3VTMTW5jiPFUA6+SgeUYPOqSSxaNTrqdS2lbpyTP6Dhf8PF+BawvlEfGR/Up72rc+Sf7Dhf8ADxfgWtRAf6DOSzDv9mTmpahXKFSJRVxvj7jVcwp/VWOmWTiwt5O4CUA+oezjPvMLgcTf8JqpTbKaSSFuclTotohYBsmU/NN73N7Xv6qt05u1QcM1nfdj/wCBt5qb+KOqs4rSO7KTfBX81N/FFZuKHJ0lzpemVo6bVkOEUs5ukcKR3CkDQjKARYAqGJI16ApTnbmZOcWbJkKsoS2UkZmBUXuCVX/MaS2dCGgw13yZbMAeZs7i1j4yRS1gVWxBG/rNTkmATvlWeZFeyoYTzRJBschuwJJuNctxcW3CqjWXiLeN1z2xPlFr9vXfifNlRNq+W/Z+VI4SOZ0DCW1+FurTqqT5Wkd8y2IIsN27yBTXZB8Snr/Ea2/ouP6Thy8F0IYsB9XfRJ95zee+6myPrIZPGc3YC/pNjapm9Qcp/aPpD8dat4tZFe0N06/BDv8Ai8yPb/tS2ExMTuF5pRfsPC/VURTvZP65PX7jUA65VZkhLgPoFIbJ2fLMrMJHWONgHIucisbA2uPZ6KkUwJXRZGzCbMkxZlJRdAvMkkamzXPZS+xYmyhWERyKuXmrEtzpMgDlfKkF8tt40FWc4SKKKeKeeGKWQRdE3fmcjl/HMosl723+s15ttn0jmZKYIdBYZZ8M+vr3brbzoaejibEJZTroL9aqW1IbqzOzMxfMSx+UTqQBoN53CjTcjcYsQlOHk5spzmYZTZLZszANddNdafbfwTRBkcAHokFTmVlY9FkbipsfZViG2cG+zo1lxEZkjwEkQiZmziYgZTl4kZbevqriUjjU3dK6/nwWjfVPo4GmlaLEncTuUFyg7m2JgkAiUzRlo0WS6KS8hy5Sme4GYgX3a1Cbb5LYjCFTPHkD3C2dGuRrbosbaX9laZi+WOD52UjExEHFYRhY3uqc1nYWG4WN+w1V+6NtqKfmlhmw8gEkj5YVa6hsxzSMWsWJa5sBck1ckhYASEKh2pWSSxxSDImxNjdI8kP1DfWH8K0K7yS/Ut9YfwrQo0PQC5m0h/dyc1JbWxQlmxBXExw88hjlixOZZI1yqhURFSGF1LKy/PbrvUTteYPiYXW+TnIUUvoxWPm0zsDuJsTrwtep6THBkcvIcTFESXEkZjxEMebK0sEwY5wu8qdbbzuBg9u4LLOkLWbLOqEkdF1YxlSQCNCrC4B66ykIvIGfL5ZdQPDXv1V3ZwbjOLUA7upW3E8qEfaEeGAbxeILmRnXJ+zP0UtrbpjfxvSe151lUOZHVTgcWVvJZmIeIWZgQGBtuo2C5LYTPNCcPhnlGJyhXSZIsnMRvljYZgDvNrn5VUSblBiERsPmQRoZI1QxxvkXMylVdlzaDQHfoKNNsf1GBzHaZdxud+t9FVpqU1zsFOMwM7+IV/x+JbnMxmiEJxOEyqbEkgxXKtn6Ivb5J3GoLul4oskKncJpCG51XJGU/JXyV1Fr+iqFHCov0R7B1CjrGBuAHYAKHHRNje11726rbrcfutNR+j7oZWymTQ3tbh80bCpefDjKzXnj6KeWd+i+mrli9nvIsRRdBEo1IBHoN+NVXZX7Vhb3/aY/J38d3pqzbJwrSoTzsi2YqACd2/r9NSrHWwuvp9boG1W/3hHUEl4Em+b/ANS/GnCYJ44J84tdNNQd177u0U68Dnz0ntPxpjtLCmMxjnHcOwBDE2tddCL676pNkxkNuOw7s1zjHhF7Ku7dlBkS3CJQe0Fq3Xkn+w4X/DxfgWsP5UsO+WAUKFAXTTdfWti5N7UVcFhVGpEEYPUOgK00bgKdh6lly0mqkA4qyXokh0qEx3KGOBc0rdijVm+iP5FUXb/LKXE3UeLi+YDq30249m6q8lQGoFXWR0uRN3cFdYeUcTYpIYznJz3YeStkY2v8o6cK7h4jeOymxWS/QBB8m1zzJvx4n4UfkN+3Rdkn8N6tD7YgjkjSRkDhTplB/WZcv9kb304j11f2c8ujJPFBpKl9S0vfxWed2Xfgvqpf4orNxWk92Ya4Ld+qm3fWj0D3Vm1Fk6SHL0ytX2vgIlwWzlFlLiIubjNZ0GdteGo9GgpnNM4xCq4HOQwOoktq4VHMUnblKi+/ojiKRweJLQwCQc6SgWNMiM1goBszqciC1tx3HTQmnLzkkhkdW5uRgx5plC2YlVdU8k2YWBFiT6arh39PIKhK8PJc0W07lV9p+U/Z+VF2VOoiUFlB10JHWaNtLy37PyplMYEYqUa46ieq/XWz9GDaFx/58FbpiWsB6lLd9J85ftCohteftrdhu1v06JzuH+Y/8/5qVDZWTmejzik9LXd23txrUvdiVkuxfhR/Mt1H2GneyoyJVuCNTw9Bp9+kfOT7vhSc886KWJSw9A7Oqmw2zzQxEGm+fYrXyNj5udC8QhGfDsRmJDBl6MpJOmZirW4VPYGXEJGghUu0cswxcIALSSO9wZRYsUZCbMAeFVvk/hlVWAR1DJCSr3JZnQ3KiwurHyR6RVjxGCZh+lQc4Y1/WxSp37En/PGpvKo6jc+hjXhm1rGskxcRry6znrxvpbgtQGBsET8tDl8yoXlDAUghiYAPEshZQb80skweGInrVQdOAt11PY2TCR4SGN1hEsuGhKKILuznKCxkAtvtvtuPXUFtvBiKIqpVlKrIjoLLIjm6uBwOhBHWOypTZ3I3vgI0kuM8Xg4ZFGWJ26RaywhSegMugPS3VCGkdUgYTYNJPC98/HuV6YRMp48T8iXZjkPqp7a+yYS8axx4cEYtUJECdAcwz5XGme9werpDqqKxeAVYcqYaGS+FxTO2VUKssgAYHKbHpNYejQ6VHYrlIMLJNh3WfEZZ1lWaR2gnzGGNekuS+guAdARwqsybfxBzqJpRG2foZ72R2YlSxFzobXqtHRTRnA49E79+vA3377IdPsuqqAHNyBzBOi0baOFSPm1jVEHNKbKgAvrqbbzu1oVXdgbRkkivJIzlWygsbkKALC/VqfbXa0VJC9kLWl18lyqmnfDK6NxzBUnj0LCRpO9okxF45J4pnkaVbgSJDBbSRggB6rX1tUHt+UzYhH1jMuITLuzRgc3Gh6s3RDW6zajS8oFzLHNeALJKyCVCuZpCc1psxjYam1rGktvzZDC4scrhxrocpVhr1G1cCFpjnbiG88dPIHVwsu/s2nFy4G7swB8vOqt2N2DiYHXJtDFkz4nIwEcQZzzDPnQMQDpEoO4aHiNYCPkAjYcytiJOcaCefKY11ETWbM2Y9Illv2mpTZ3LyKVBJNKkEy4szCNlmkTLzHMgBkXTyie0HTW9EwXLDDd5usksXOd74iNAkc+fxpZsuq5bEhNfQN2tau0bxc5rksNfTOLWNLTobN+oCS29yFw5kkeN+YVZsPEyCPMi89zahgb3JJceioHlVyUXCC6TNKBLzRvA6BTkLnxt8jHQaDr9Bo+L7oEsvO3hjXPNh5PLY2OHMbAbhcEoOy9J8peWbYyMRmCOIc9zxKuzFnyFNbgW0P3CqspgINtV3tnxbXjkjDr4L53I0vn1qF2WbYrCm5H6THqN437vTVr5ON4tvpn3Cqnsk/peFFyDz6tcC5VUBZmt6B76n9j7SREYM2pcncdfTpXCrGlzLDgPEo21HgVxN9wVizVE7fbWH6f5pR/DkXzv+lvhTDau0EkMWQ3s+uhG8rbfXOghe14JCoSSNLcioXlIf0mTtq14LlJzeGiSMXYRqCx3A24DifuqqcpEIxD346jsNO8GfFr9EVoJnEUsduA8Fgtp1MkE0nqza5ISe1MW8ktndtVzE3ILa2tccB1DromAlOZ0uWACkEm5F79G/HcD66lMJsFsWwREzW43IC+ksN1X/YPIaDCJmOV3HSLN5KniRf8AEdeygMbjZZcunpZKkdXE6c+sqI5EbCkXERyuMqgPYN5TXRhu4DXjVghhTNESI7hJNCVv8ngZRu/y76RwHKWOTGJFF0x080nydEbd16213dtPcOSDCOkDlksMza+Tf+0U+xfZvPaoGhsZA4ruU8cUTcMRuN561lndkFu8h/6U2762s4rSO7ItjgtLeKl/i9g91ZuKnJ0kCXplaDstC0cJRc5SEoyAgMUfMcyE8RnI9Q0IJtLQR4hpYrCeOEABlMtr5F3tGD0AxC6W119RtowmDZ+DeFnjLpHmyEjOXjuS3Em66a/KNTOwNnyc9FKJpjH0rxYgkSX1UHKNBwOu7TfehMFm3OqAyC0mA3vkTa3nmqDyvjK4mUEWIC6bvkC2lVnaR8a3q9wq490X9uxHYv8ADWqZtD9Y3q9wrXbAyhf/AOfAqzLmXc0hepOA9PD/AEG/OoqpKE9KD6J/OtGw59nioRDPs8VNZqabUPim9XvFLXpttL9U3q94q64/pKuv6JVt5H4lBJG5d2RO9sxk3rZGBG89BSQR6FqTwAiw0sbSmSPERMxkQRSSPiWJazxONLODrw19F6qOB22Y2idmeZTh1WYLGxOHSM5ImJAsy2Nj1ZuJ33HZ23R3vKsMzsHEYiMZZgnTPOBWFxF0LaG1uFq8O25TyxVTy4GzrfY/Duud2YsR19yG0sLfVnMZEcz4ZqN5RQGOCGJgA8cBMig35syy84kZPWq3+7rqXhxmKWOKd9nF448JFGrrigrZVIZZBk6QBzLdbaWGu+ofbUIWB7cSCSSSSSdSxOpPpNW3D7TinwLxxlHMeAgEhTpMDchonWx0srab+kaJsk4musd/5Vuvi9RTRtIxWJ49XAhVLbWwsdjMXPL3o6NnVWQOjZCIo7DMSM11ytoPlUyxvInEJFHKqtIGid5FVQDBkaxDHMc25tw+TWk7KmgaeSOCSJQuPWQItlDL3pGCEUaHpEn/ACmo6bbUALIZ4gRgschUyoCJDMmVSL6N5Vhv310zTMJJO9Di27VsayOMABu6xz55qvbE2VLDHaWNoyxzAMLEqQADbhuO/qrlWCbaCyxYVhIsh71iDkMGOfLdgxvo1zqDrrQqwxga0ALl1FU+aV0jwLk5qvvhDezuZEBcCOVc0fTJv0b66m+vECqntLDRwyLFEGVQl2BclS9x0lXdHoQLDqq4yv0m+kffUDt/ZbzygnELGEw7FcoVjlU3EbWF1Yte176EVkqaU4yHnLPzYLvRPZTysmtod2uihaRlxqL5TqO0j3UsdhYaxzyYiUmIEXIVRLfVWF9UA4jU05RIEBEWGiS6oLkZ3VksWZWbUZjvGosbVfvGOJ7vH7LrSekTz/jjtzP0H3UZhsZzhtFHLMSdObjY77Aa1Jxcn8a+vMLEM2XNPIBZuIKrdharEu0HOJlGYhWs5UaLmAUAgDdYGnZkvVKWrLbYWjTfc/ZVveVZIOnh5AfW6hsPsE4RHl58viCrRsVVebEbWBEZNzY6679AdKVfHiNIhzaNeNTcgX91Odqt4l+we8VD7QbSL6pfzobHGbN+ef06lzX3aSb5neead+Gx5qP2f7Uc40SRS9BFKpcFQL3N+NtN1QuanuEbxU/0B/3UQxNGYHDxQw9x1TDagOdSSSSgOvpJ0q28m+TvORxtIbIVBAG9h28B9/ZVT2oekn1S+9qs2G5QlcPGkehCKCx7Nco/M10preoZiWTq/ZxO90+gOQ4lXWXbMGDjC2A6o08o+k9Xafvqnbb5UTYnRjlj4Rru9BY/KPb7KrO05M0g5zMykEnpWLNqASTe9tDSuwsIzvzaW1t5TAKu8kljootqaruDntFuxWqqgnn2Z7c1wDL2DBrrbXj1W0WlYrbMsHeUMRCxyYMMyhRqzKSWva99L+s76ghi5wVVL5SOJbha9wBY+jfUptmJWkwbJLFKIsKIyYpFfVboTob5b6X69N9R0a6poNza27P+Qj761lM2zM1odmxMEAuAqV3RZCThrkkBJLX4dOqcKuHdD34f6D7vpjqqn1RqP8hWb2mAKl4HV4BbmnJo4vA4Mc6UVYIzYAG55tQD6LdL7Rp3gOSTpiEnkxDSlAQAygaMCDu7b+mpDks36Fhf8PF+Baki1U8Z0RRTxuIeRnlx3LHe6H+2z9i/wlqrw4iZlBGWxqzd0E/puI7F/hLVb2e3i19fvNbT0dF2uF+CqNF5HBd52fqX+fXSDNzhPOdHJp0fSfXT7PUbK363tHvrSSjDZTe2w4o3NQ+cb2f7UZMNGxsJGJPD+RUdTnZ58Yvr9xoLXgm1lXa4E2snmG2jIFIVCQRkYgkZlvfK1t4uAbbqdd/AszrC2GmZowrYe6RKo0fPHY5+B9tNNlnot9I09z1GSijqmD1gv5H2Ctx4h+oFSk215jG6yZJY+dMSTp0C5WzAmE9IArxsBSez9rTQEmGV4iwAJQ2uBqL306/bURjXiQJI0hD57FMhsEtcPnG85rjLb00kNtBiBHHJITuCrv7OJrzjaGzfZakx0zTbkR5+WS3exq+n9le2teDnoc8rDcrRDyvxqFiuKmBdszeQczBVS5uvzVUeqod2LOSxJLXYk7ySSST6SSTTSLvmQIViSNZFkZHlkAVhEDzljcC4ta1c70Y5ecxca54BIoiQsSxIAhY26D6km+gt6aEyhqpjhP3323df1RztnZVMbwMz6hbxsrtyX/Un6Z9y12hyUwyJARG8kgLXYy2zZ8iZwtvkg7qFXRTPjGB2oWSq6ts875QLAm6JPtaPM3S+UeB6z6Kj0kzyy5dc0ZA4cFHGtWfkXgiSTgsISTe5hS5+6iryNwGt8FhP3CfCuMNmsFyHdyn7Y42uFkXgyT5v3r8aHgyT5v3j41r39ENn/wBywv7hPhXRyPwH9ywv7hPhU/Yj+7u/Kj7SOHf+FlnfKpiXLGwygcepeqnfhaP533N8K0b+heBJP6FhP3CfCh/QnBf3LCfuE+FCdsxjrXd3KYrXDQLMdobSRo2Aa5NuB6x6KQxGEd1iKi9o1G8fnWqNyLwI/wCCwn7hPhRzyOwA/wCCwv7hPhUm7Oa0fpd3flMawuOYWQ+C5Pm/ePjSyYZkimzC1001HC/V21q/9ENn/wBywv7hPhQbkdgLaYLC/uE+FS9hJ1d3flN7UBu7/wALFcfICVtwRQe0Xp/hT0F7BT7uh7NjgxmSGOOJOaRssahVuS1zYcdB7Ke8ntgB0R5D0SoIUHU9p4fzupVcVo2sCzFZBJVSkMG/sTTZ2xZMS2VFuOJbyV7T+W+r9sbkfFh0uOlIVIzWFluPkKdAQbEE31Ap3szDWUBFCqN1hYerrqTGlChjwZ71fpqBsDbONz3DkPqq3iNmjCdBDm5+MMWMUaMqkklRkG8kLcngijhpCxkXXsbflvw42PvHrqy8p/1kH+HB9QzXNVNsKrMpaxOpOo3ra3yxb2VqYOitZQNa2EW36qod0M64f6D/AIxVPq4d0Q64f6D/AIxVPFc2p/yFZXan+0/5eAW3YXlLzGFwcUaGWV4I8qA20yDUk3sNDw4HdanWA5RYhpljlw7R3DEuGDILAkdJVtvFvK0qFh2fKseCxUKhymGjVkJCkgp8knS/SP3b9a6MPiJsVHIVkijLDMgxFz0RoxUEWBIUWA4HrvQA1tlWdLKHb9RYWytzsq3y/P6ZP2L/AA1qsYE+LHr95q3cqsKJNotGSQHeJCRa4DKikjhexqcPcSw/DEYgdoiP/YK0ex6xtMDcXvZEYDjcRxWd3phL/a9o99aY/cRT5OMlHbEh9zCkR3GGUHLjAb/Ow9/dLXcftWJ9rghEcCdVlwFL4Lyx/PA1osncdm4YiA9sLj3OaS//ABFih5MuFP71f+01BldACDi7kFsNiDdUjZ79E/SNOudqxjuRY9fJfDH/AFHHvipN+5ftIfJgPZMPzQVaj2nAGgE9xRm3AtZQSbTytEBHEWWUSB2S7dEEc2bmxjJ1K2301G2pxlyyFAkryoEsuR5NGKFRcXAAte1Tx7m+0gwJgU2+bNF+bCm8nc8xw/4WX1SQn/vqq+SkkJcbZnf+fmhvDjoq0Qac5tYvR8RUo/IbGDfhMT6lU/hNJz8msWpU96YrojjA/wCQozaiFo6Q3b+tRawi91c+Rr3gb6w/hWhXeRsEiwMJI5I25w9GRGQkZV1swBte+vooVm6x7XTvcDldWgVsNqTZR0teqlzTWZLsbiuM0Zqxa+QQMR19H50FXWic11XHro4ZhxvrfUcanZPgcEpGNTR7Ukk9t6+w0dcQvG47R8KgWlR01XJhpRJBrS0w0oki60gmKStRrdH113LRrdH11JJZD3VP2/8A0I/e9XHklskd7QOxveNSBwGg39dU/uq/t/8AoR+96vnJlv0PD/Up+EUCYXaFXgJEr1LZqIWopaiFqrq4nmFnJIS91IYWIBsLE2B9XGoXDYCLxfRW2WS45zqy2058fcPZxlMA3jF/zfhaoh9vc3JEhWZzlNmRXK9PLuOYg2477V0adxw6oRcWn9Jss37rmHRe8sigXjlvbW9pQN96z2tJ7sp1wWubxU2u/wDtR1k++s2oMmbiuZMSXklbDtHGGPZeGKuyNzUIUo2UklNQT83KGPaBRuS+NJxMqHEPOFVShLEqRpmNjrmDFR2E0yRYpIsGHxPNtHDCQnRPSKqVbXjbLv6vSakMesSYoSviMjBQMhtbJqCpO+xObfr91MBlZM4u9aJBoLDUfdQG3f61H10H/t1r4FY9tg//ALRfrof/AG62K4q/S5NVmPpO5rlqTy++lcwrgS49dWiUUpK1dUe6lOaoKlMmsuIuldy11TRlF7aWF7XO6nxABOisSLWsd9gbcd96J2rwtp76UAB1Hr6vRY0a1U3vs7JWY4g4XKbnL6RpxG8/kKU5sX0INreu/UKUtRDEOqkJiEjT8CoDlItpVB+YPxNQrnKJLSL9AfiahUsd80EtINlaspN7WXgeJ/2orx26zTk62tvAtYgi/ZRUPTWqo1RWEDNJDDm17gdp109VcOHNr3BHoP8AtT1za3Y3EcSKF9B2L79fyo2EKPrXKNArtqkDvG7yyfuNIYpr23G1+N6YhFbKSbWTeFdSOsH1W6qWF/RREGvqPupaMaUJyi4Wdki2b0UUg7jS9qTYaiopisb7qv7f/ox+96vHJpv0PD/Up+EVR+6r+3/6Mfverpybb9Ew/wBSn4RUJtAqkH+VylC1ELUUtRS1V1dTzZreNX/N+FqTw0X6o2J6MmoXo65d55kj2k8fUNlt41f834GrmHAvF+r8mTeEv8niQSPaPXV2n6KC/VZd3ZN+C+qm/iis3rSO7LvwW79VNu+tFZvQ5OkVzZemVpi4ZJTgY2IGbCBd4BDGNuavc/Oy2B3+sUeTDlXw0mIIErzgvmK6RJkjQsL6C6ubnQ+2nBxQgwmFlEMch5uIZmChgebBSxyk/JbW+lhT+NnklVZcPEVKtaRSsqi1zlzZSB0tLX46UhayC+JpeRfO43G25Vzaf9aL9dBft8Xf762YnXdWNbT/AK0X6+H3x1szDWrtP0VeZ0nc0XNXctzQtSgGvqqyionNVxktS1qK4pynsgFO4Wvob9XbSgg4nXX1X37qUjXfw11t1AUbhuFt9rnN21z5JCSiCwSUo0pVMKBe4BNwONtbUSZben4Us+IvwbeDu3UmIjnG2S5Hh14gfK676GkDhLAm+4A7uullxI4g316uJoSTC1t9wu7dpU8lAYxoqnyriyzKL38WPxNQo3K2QNMpt/Zj8T0KdROK+atYvuJubg791tSfRRLAsL7iTR7cNB6B+ZooHSHD8qCMiptRhEttw49d95psKcqGuRcjf6660fDQaDhrqakXBJrsOqanXWhalxhxe1+NFkjt1+sUrgozXjQJNBr6j7qXjGlJJvHr91KlRUXBDd0kaiNvFdsKBHEU1lG6xjurf1h/ox+96t/J1v0SD6pPwiql3Wf6w/0I/e9WPkrjlfCxBSCVQKw4gqLaihS6BVYT/VcpktRS1ELUQtVdXU+2XMBKpYhRrck2A6JGpNFxOCfnFMePhRFA6OYejP8ALtrb1UxJpMgdQo8cuAWsolt1B90XBxtiMIArTqkcgzRDOqFpA3jAua4tw9FVdtmnMtoEAv0v0aTUZju8Xp0bD1VoV64WqvKz1jsV1zptnNlfjLiq3j8BJJhMPGiC4CEhmVMuRLAFWIOuc9mX007wImEiDmY4YVVuirxubm5WxHSAzHh1m5NSxeitJpcnSjB1hZWPZhjx4ju7lSdo/wBaJ9fB7462soaw6XErJtFGU3BxEQB67Mg09lbrk9NdGn6KHHm53NJc3Rra+qj836a4KsIy5mFcY0bN6KA7KV0rpZBa+nXp210Dfa50truHaa5GO3j20Y+m/YNwrnuGZRdyTl+A9lORvJ13jS46qbyCjthxfhbSna4AJyAQEi6kk6HefT99EtTzLaw4a8aIYh1cB18abEpCSyqHKceNX6sfiehSvK5LTLbzY/E9CiDRDLrlWwp6Lekn16US/Sv6aMfcK4DqKiAnCU6VxoOPGi2J4cAd/Cjq4J9tASj7rbqlhCjmkjKQdw0NEd7+qjPv0otqawRWgari7x66VcURRr7aUYUx1UXaolq7bSu2rttKZMqxy05Bpjwrh+blQZQ1rqy3vlYXvoSbEdZ31l/KXkXiNnIJXdChcIGjZr5iGYXBAI0U1vYrPu7b+wR/4lP4c1DcSASqtRG0NLxqszwvKzEJ5MzH0NZvxVLYfl/MPLRH7LqfzH3VR66GPXVf1oOoXPbVPbvWkQcvoj5aOvZZh+Rp+nK3DEX5y3arA+6srGIbro3fR6hT3jKsNrnb1pGI5bQDyc79i2/FaozEcvCfIiA9LNf7gB76pDYhuu3YPjRC5O8k+uljYFF1a46Ky4rlhO3y1T6IA+83NNMHLJi5khDs7yNlGZmy3PXfcKg7VYOQP9ZYT64e407ZbkABB9c55AJWkcle5iIJVmnkWRkOZUQHKG4FmOrW3gWGtX8CuBdKMDXWaANF02NDRYLlqJalL0W1PdSRLV1RXctdC0kyUjPr/Oj29I6r8aTU12+nrqo5huiCxRZP9vZSpVuscOFJtSplBPHh9xpADepHTJcKMeI3kbqTdiNLg9nopYygH10lK1zT4Qmbe6qfKx7zLfzY/E9ChyrHjV+rH4noVIJG11cNKI41pS1cdLmo6JApK1C1K8z6a7zQpXCliSFq7lpYAUKSbEiontowvXRXVqJTXRbGoDl1tGSDBSSRtkcMlmABtd1B3i241YqI6A6EA9tQcC4EKEgLmloNrrD/AOn2N/vDfZj/APGmO1+Uc+KQRzymRQwYAhRZgCAeiBwY+2t6OGT5q/ZFDvZfmr9kVU9kefj89q5ZoJTkZT3/AHXm3vROoe2h3mnUPbXpMYZPmr9kUg2HWxsiXtpcC1+F9N1IULrXx+e1COzX/v8APavOfeafNHtod5p1D21seGxW0FUZsHHITc6mJCCI1JXouQF5zOFOpIAvbyi+2NPiTKRiMMixv5JUIShCx+UFJsrHnDqTlIy3NxTewu/f57Uvdr/5PPasO7zTqHtod5p80e2tkhx+0AnSwMJYBb2ZFBbLdrDnDpmuu/ogZulfKFcTisak0gXBpLHzq5GJjXxZAzfKvoQ2pF78CDohQu/f57Uvdr/3+e1Yt3mnUPbS+BYQyLJH0XQ3VhvB69dK3Pk+ZnVzioBE2a6i0eUKQLKCrEkghtTvuOwS3ey/NX7IqY2e7XH57Uvdr/5PPasV/p7jf7w32Y//ABqd5Ecq8TPjI45Zi6FXupCC9kYjcL7wK0w4Zfmr9kUBCoOigdgFGZSyNcCZCfPNGZRytcCZCbc/uhXbV21GrorpIuU1wilK4wpJ0QigDRiK5amTLhoWo+XdQCUIjNFabBEtXLUpkoWFLCUsaqPKz9cv1Y/E9Cu8rv1y/Vj8T12lZQxJPwlL5yT7bfGueEpfOSfbb40KFMmXfCUvnJPtt8aB2lL5yT7bfGhQpJIeEpfOSfbb40PCUvnJPtt8aFCnSXDtKXzkn22+Nd8JS+ck+23xoUKZJc8JS+ck+23xoeEpfOSfbb40KFJJd8JS+ck+23xoeEpfOSfbb40KFOkueEpfOSfbb40PCUvnJPtt8aFCkku+EZfOSfbb41zwlL5yT7bfGhQpJLvhKXzkn22+Nc8JS+ck+23xoUKSS74Sl85J9tvjXPCUvnJPtt8aFCkkh4Sl85J9tvjQ8JS+ck+23xoUKdJDwlL5yT7bfGh4Sl85J9tvjQoUkkPCUvnJPtt8aHhKXzkn22+NChSSQ8JS+ck+23xoeEpfOSfbb40KFJJdG0pfOSfbb41zwlL5yT7bfGhQpkkPCUvnJPtt8aHhKXzkn22+NChTpKD25jHMgu7HoDexPFq7QoUkl//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data:image/jpeg;base64,/9j/4AAQSkZJRgABAQAAAQABAAD/2wCEAAkGBhQSERQUExQUFBUVFBgXGBYUFRcYFRUXFxcWFRUXFRUYHCYeFxkkGRcUHy8gIycpLCwtFh4yNTAqNSYrLSkBCQoKDgwOGg8PGjAlHyQtKiwsLCwvKi0tLywsLCwpLCwpLCwqLCwsKS0qKSksKSwqNCwsLCwsLCwsLSwsLCwsKf/AABEIAMIBBAMBIgACEQEDEQH/xAAcAAAABwEBAAAAAAAAAAAAAAAAAgMEBQYHAQj/xABQEAACAQIDAwULCAYIBQQDAAABAgMAEQQSIQUxQQYTIlFxBxQVIzJTYYGRsdFCUnJzkqGywSQzNJOz8BY1Q1R0goPhRGKiwtJjw9PiFyVk/8QAGwEAAQUBAQAAAAAAAAAAAAAAAwABAgQGBQf/xAA4EQABAwIDBAYJAwUBAAAAAAABAAIDBBESITEFQVFxMmGRobHwBhMUFUKBwdHhIlJTIyQzNHKC/9oADAMBAAIRAxEAPwCj4rES53/Spx020udNToKT74l/vU/tarFiNjuXbpHym+UnWf8A0qV/oxJ4nxh8bfimliB5v01yTWQA5yd34S92z8T3Ksd8S/3qf2tUhsvASzJK3fsymJQxBzdIE5BlNxrzjRrb/nvwNWb+gcvnfvT/AOOujkJNr44679U17fF60EbTpP5e78Jxs2cbz3KFxHJLGoGY4qQhA5JDv/ZiYvoVG7mJBfcTa1wb0aDkhjXSN++nUSBMmZ3BJdkVFtl0JLp6LHfTgbGmMbOZn8oIRnXUBbi/i9RY2tSJ2bNYDnHsNwzrYerm6P7ZT/yeexP7um6+5IwcmMWzyIMW5MRAYh2IOaN5eiQtvIjfyrai2+nOK5E4xGb9LkygyG7MynJEwDOVtusyHQnyha9L4HZU8hMfPOBIQzdNTmKhrZjzdzvPtpxsvk/iJUYidgD0CCUNxcMQCY7gE2vbfbWmNfTNGcnnsS93TdfcmE/InGB2AxbkBiCSz3UZmVSyhTvKnyc1uOmtI4TkviZEJXGy5xO8RUl7DmzEpbMFJN3mjAAHG5sAbWHDck8TGwdcQwYbiSjW9PSjOup19NR+O5NTxFTz7Eux1DKDc2BN+b3m+tQbtKkcbCTu/Cf3dN19yioeS2MaZYFxUhkaMSEB3sobLlDtlsCcy9Y1GtJ4LY8ssKyLjpgSZriQFUUQRrNIxkBJtkcfJ337T3a0UmHlaPPISotmWQKbbgARHe1hR9j8i8VjFzRQysmozNiMqa6MAWXXTQ2q8wte0Pa7Iqk6MteWXNxy+yNtfkzioLE4xspkWO7NICM7yRqSBcb4pNASdN2tN8bsHGROqtiWKtiFgDB5bgvJJGjFWA3mKQ2BJFtbXF7avcexcqos0ihUBCrzzPlBZmP9mATdm1vfXqp+vcUBtnmlexv+u0BO8i6Eg+mpggalTERVLTk/jLnJiOcVWYDNI6tZCFdmCZwVB0srFj1X0p3j+TuLRiUnDLqxDGVdyzuVjW50ywynpFdwFXiPuTKDe7Md+Zp2Y3FiDcjrA9gp0O5yRxP7zt/5PSfaeup+sCNgKzbGcmcejuFnLqrOA2eRSQnPaspXo/qHHVe1iQb11+TuMZmZ8UqIokF43mKjmlnufJF7vh5FJFyLXCkEX0KfuXh7liSTYE86QSBuuQtza5pCbuT3i5oSSLHmLZVlGrHNcsTHmbym3k7zTGRp1TFhKzbZ+ycS+IlgfFSJJHmGVSzGRkbIQhZkXWzEG+ttLnSn0HJPFs2U4txZgrdOQ5SQhb5NjlDqd9jfoltas+L7jM9yUnYkrl6czAlR8ksFN19FrVCY3uXY+IG0byAADxeKvovkjKVBNuAtpwof6T8SruidxKJLyJxQ1XFSsoAuzNIouQSbDKSQNPTqNKbY3k1iIYnkfETHKyBVVpDmDsyhs2UAC6nTf1gaXi2x0yZgTKSL3EkzGxG+91vftpDF7WlUlDcjq5zQkga2Kb7W9lXIKCWoBMdzbrUMLLXLirSvIyb+9SgAygsWYKvNGZel08yhmhk1y2AsSeFJ4XkpO08sTTTJzXNhiWkJzSKGChQ/DUE34eyry7fmYksXJJJPjBqToxPi9549dOcPtCdXQpJIhkXUrIAbDgTzeu4eyrXuWp4HtThsbtHHtKnsDyYnkE9pZc0UhQLna0hCltCZAVGnEacbUntHk7ioEdzJmCHULOxJAMaki9hYNKgsSDqdNKihhZbECSQA7wJFAPaOb1pLHJKELGWZuu8w1uRv8X6B7BS9x1PA9qkYGakntKs+I5K4oG0cpazshzs0fSBjUZQC+ZWMigNoAQb5aRTk1jmvZ0sMtzz0llzKr2J5uxIDpcC/lCqnisVICpMk5LINe+Dex+TfJu9FIDHP8+fX/wDpbs+b1UvcU5+E9v5QiyAGxJ7SrLtPB4qELeUHMWBtI9gVCMLHLqCkkZvYbyLaase+sR5z/rf4VGSuzxZmechDlUHEHQMQT8jrP82pyuwVIGsuo8+f/CpDYU37e/8AKI2GJ2niU774xPnfvc0OexHnj7H/APKmh5Op1Sfvz/4Ux8Ex3lGV+gPO/wD0qXuOYfD3/lSMUbdR3laFyWDmEmRs5znWx3WXTUn0+2hTLkDGq4ZgoIHOtva/yU42FCqj6cxOLDuRW4bZJ3M3Sb6R99PMXtWCHvTnWcdB26K5jfMtrgfJuN++uS7GlzN0eJ+UvX21A8uIWV8KrKFIw7buPjN+m+sExjJpQ0njpyK10TPWOYzS6vGG5RYWTyMRETYaMcjE9QVrGpHIbEjUC2oII13WI31iVqPh52jN0Zk+gxX8JFRfsdnwOPzz+y6jtlyjouB5i33WgZCuHcMCCMRYgixByDQ0xzVW8NyjxCAqJSVzhyHAa7C1iSRc+2n0PK5r+MhikGdmNrxliwta4vZQdbCrHscjb2sfPWqbqOoaOjfkrLsNvHL2N+E1IcmT4pvpn3CozktKkxEkZPQXxiuVDKzZgMoB6S+nt6qcbC2kkcZDGxLX3E6WHUK5lQw/qbbPL6qsNc1Yr1D8oTrD9P8ANKX8OQ/O/wClvhUdtjHpIYshvZxfQjey231Vp4niQEhSdayqvLD9rk9X51t3I+MLgMKALeIjOnWVBP3kn11iXLJCMW9+IBHYb1t/JL9hwv8Ah4vwLW6pD/bR8gso/wD2ZOalqFcvXKNdEQY/z6jVfx3Kcqyc3AHVuJkVMoFs5a9wLXHHWp5/j7jVbw72MW4EJJbpgEeTewMwPsC/GxDm1RKondg5Uyo+FbCzSxI8clxG5XMVcLchTrxrPP6bY7++Yn98/wAat3dl/wCC+qm/iis3oUnSXPlccRXoTEcsZcLgMHKUM3OQR53Z7HMUU3JIJYnpez00IOXkrTcxJAYXZSwOYPoL33aDyW691tKhOUed9lYGNUZrwwtcWsLRjf23+41GGLm5y0WdUeDUlgxjYdLKWLEjyQDY729VBNiwppKh8cmuQtl47lA8tf2yb02J9JKgkn03qu7U/Wt6vwipLa58Y/8APCmO0cI7SMQrEaagegVsvRk3hcf+fAoZeZml4Gpv4pjUtF5eH+rPuqPGBk+Y3sp8WyPBm6NkN78K1SeIEXv1eKmb002t+qb1e8UPCMfzx9/wpttHHI0bAMCdNNesUQ2Vt72lpzTDaP8AZ/Vr+dNMv83NSOKwjuEKqSObXq9NN/BknzfvHxoNr7lSka4uNgn2BaHveziQnvhc2VlGaOykqlxo+janSpeDGYY5QXki1fNnTMFUDxQBXyidx3VGHDSrhFDRgJ3zo+UZi3N6rnHC2tqakVitqbWnpaotjOXO/H5DlbKwWw2NshlZTl7iQQbKxw4cOBklibxZkIzgZbXuhvvfTQDfeoqXZcqtPdCc0HPDLZvFknpnLfKNONrVHlaEZKlrErmUq1iRmB3husU0XpM/4x57Qj1Ho1L8Dwedx91cOQwth2vp407/AEolq5TjkriWeEmRi5VsoLbwqoiqo9AAoVUlqhO8ycc1nn0j4HGN2oyR8XteTP4tmjtmW+ZmZ9WuTfog2NrC9rVBbTw7SPGLl3Zsi5muSWKgC7GwFyOoVccfFC0MaFsRGiSyMuIlw5EDNKx8rUMiXawY2HpNVTlBhmjbI4s6OVYDXXokWPEEEEdorEU7wZLAWzPnzpdazZ8jHu/T0hpfNPYu5ziUniSdQkbyKhkSSNrZ72st7nXTya5je5tiln5tAjq5lMbmRRdImAJf5rWZbjrv1VadocscEZllCTGRsTFIS2GIZEjQKyqxFzot7D5x4UXC8u8MkkRYTAKcaW8Q+izTc5GcvEW39V9a0Pq4LWv3qn722jixW3WtbLnzWdbY2FJhZOblC5iocZGDKVO4gjspjlqwcr9oDETh0MjqI0QM8PNa6myoBu1FvzqFeAjeCO0Ee+qUtg8hui1uzpjNTtdKRiN8vmdyX2FimjxUBQqC0gQ5zZCHuLP/AMtwp9VXeTHLEkQ5uNrxqSbDfu6td2+qHgY74jDjIZLzx9AEgtv6NxuvVv2puh0t4pdOrU6Vyq1oc5t/Oq420RhqXW4BOPDY8zH7B8KUOMEkMx5tFKJcFQL314203VCZqfYI+IxP0B/3VTMTW5jiPFUA6+SgeUYPOqSSxaNTrqdS2lbpyTP6Dhf8PF+BawvlEfGR/Up72rc+Sf7Dhf8ADxfgWtRAf6DOSzDv9mTmpahXKFSJRVxvj7jVcwp/VWOmWTiwt5O4CUA+oezjPvMLgcTf8JqpTbKaSSFuclTotohYBsmU/NN73N7Xv6qt05u1QcM1nfdj/wCBt5qb+KOqs4rSO7KTfBX81N/FFZuKHJ0lzpemVo6bVkOEUs5ukcKR3CkDQjKARYAqGJI16ApTnbmZOcWbJkKsoS2UkZmBUXuCVX/MaS2dCGgw13yZbMAeZs7i1j4yRS1gVWxBG/rNTkmATvlWeZFeyoYTzRJBschuwJJuNctxcW3CqjWXiLeN1z2xPlFr9vXfifNlRNq+W/Z+VI4SOZ0DCW1+FurTqqT5Wkd8y2IIsN27yBTXZB8Snr/Ea2/ouP6Thy8F0IYsB9XfRJ95zee+6myPrIZPGc3YC/pNjapm9Qcp/aPpD8dat4tZFe0N06/BDv8Ai8yPb/tS2ExMTuF5pRfsPC/VURTvZP65PX7jUA65VZkhLgPoFIbJ2fLMrMJHWONgHIucisbA2uPZ6KkUwJXRZGzCbMkxZlJRdAvMkkamzXPZS+xYmyhWERyKuXmrEtzpMgDlfKkF8tt40FWc4SKKKeKeeGKWQRdE3fmcjl/HMosl723+s15ttn0jmZKYIdBYZZ8M+vr3brbzoaejibEJZTroL9aqW1IbqzOzMxfMSx+UTqQBoN53CjTcjcYsQlOHk5spzmYZTZLZszANddNdafbfwTRBkcAHokFTmVlY9FkbipsfZViG2cG+zo1lxEZkjwEkQiZmziYgZTl4kZbevqriUjjU3dK6/nwWjfVPo4GmlaLEncTuUFyg7m2JgkAiUzRlo0WS6KS8hy5Sme4GYgX3a1Cbb5LYjCFTPHkD3C2dGuRrbosbaX9laZi+WOD52UjExEHFYRhY3uqc1nYWG4WN+w1V+6NtqKfmlhmw8gEkj5YVa6hsxzSMWsWJa5sBck1ckhYASEKh2pWSSxxSDImxNjdI8kP1DfWH8K0K7yS/Ut9YfwrQo0PQC5m0h/dyc1JbWxQlmxBXExw88hjlixOZZI1yqhURFSGF1LKy/PbrvUTteYPiYXW+TnIUUvoxWPm0zsDuJsTrwtep6THBkcvIcTFESXEkZjxEMebK0sEwY5wu8qdbbzuBg9u4LLOkLWbLOqEkdF1YxlSQCNCrC4B66ykIvIGfL5ZdQPDXv1V3ZwbjOLUA7upW3E8qEfaEeGAbxeILmRnXJ+zP0UtrbpjfxvSe151lUOZHVTgcWVvJZmIeIWZgQGBtuo2C5LYTPNCcPhnlGJyhXSZIsnMRvljYZgDvNrn5VUSblBiERsPmQRoZI1QxxvkXMylVdlzaDQHfoKNNsf1GBzHaZdxud+t9FVpqU1zsFOMwM7+IV/x+JbnMxmiEJxOEyqbEkgxXKtn6Ivb5J3GoLul4oskKncJpCG51XJGU/JXyV1Fr+iqFHCov0R7B1CjrGBuAHYAKHHRNje11726rbrcfutNR+j7oZWymTQ3tbh80bCpefDjKzXnj6KeWd+i+mrli9nvIsRRdBEo1IBHoN+NVXZX7Vhb3/aY/J38d3pqzbJwrSoTzsi2YqACd2/r9NSrHWwuvp9boG1W/3hHUEl4Em+b/ANS/GnCYJ44J84tdNNQd177u0U68Dnz0ntPxpjtLCmMxjnHcOwBDE2tddCL676pNkxkNuOw7s1zjHhF7Ku7dlBkS3CJQe0Fq3Xkn+w4X/DxfgWsP5UsO+WAUKFAXTTdfWti5N7UVcFhVGpEEYPUOgK00bgKdh6lly0mqkA4qyXokh0qEx3KGOBc0rdijVm+iP5FUXb/LKXE3UeLi+YDq30249m6q8lQGoFXWR0uRN3cFdYeUcTYpIYznJz3YeStkY2v8o6cK7h4jeOymxWS/QBB8m1zzJvx4n4UfkN+3Rdkn8N6tD7YgjkjSRkDhTplB/WZcv9kb304j11f2c8ujJPFBpKl9S0vfxWed2Xfgvqpf4orNxWk92Ya4Ld+qm3fWj0D3Vm1Fk6SHL0ytX2vgIlwWzlFlLiIubjNZ0GdteGo9GgpnNM4xCq4HOQwOoktq4VHMUnblKi+/ojiKRweJLQwCQc6SgWNMiM1goBszqciC1tx3HTQmnLzkkhkdW5uRgx5plC2YlVdU8k2YWBFiT6arh39PIKhK8PJc0W07lV9p+U/Z+VF2VOoiUFlB10JHWaNtLy37PyplMYEYqUa46ieq/XWz9GDaFx/58FbpiWsB6lLd9J85ftCohteftrdhu1v06JzuH+Y/8/5qVDZWTmejzik9LXd23txrUvdiVkuxfhR/Mt1H2GneyoyJVuCNTw9Bp9+kfOT7vhSc886KWJSw9A7Oqmw2zzQxEGm+fYrXyNj5udC8QhGfDsRmJDBl6MpJOmZirW4VPYGXEJGghUu0cswxcIALSSO9wZRYsUZCbMAeFVvk/hlVWAR1DJCSr3JZnQ3KiwurHyR6RVjxGCZh+lQc4Y1/WxSp37En/PGpvKo6jc+hjXhm1rGskxcRry6znrxvpbgtQGBsET8tDl8yoXlDAUghiYAPEshZQb80skweGInrVQdOAt11PY2TCR4SGN1hEsuGhKKILuznKCxkAtvtvtuPXUFtvBiKIqpVlKrIjoLLIjm6uBwOhBHWOypTZ3I3vgI0kuM8Xg4ZFGWJ26RaywhSegMugPS3VCGkdUgYTYNJPC98/HuV6YRMp48T8iXZjkPqp7a+yYS8axx4cEYtUJECdAcwz5XGme9werpDqqKxeAVYcqYaGS+FxTO2VUKssgAYHKbHpNYejQ6VHYrlIMLJNh3WfEZZ1lWaR2gnzGGNekuS+guAdARwqsybfxBzqJpRG2foZ72R2YlSxFzobXqtHRTRnA49E79+vA3377IdPsuqqAHNyBzBOi0baOFSPm1jVEHNKbKgAvrqbbzu1oVXdgbRkkivJIzlWygsbkKALC/VqfbXa0VJC9kLWl18lyqmnfDK6NxzBUnj0LCRpO9okxF45J4pnkaVbgSJDBbSRggB6rX1tUHt+UzYhH1jMuITLuzRgc3Gh6s3RDW6zajS8oFzLHNeALJKyCVCuZpCc1psxjYam1rGktvzZDC4scrhxrocpVhr1G1cCFpjnbiG88dPIHVwsu/s2nFy4G7swB8vOqt2N2DiYHXJtDFkz4nIwEcQZzzDPnQMQDpEoO4aHiNYCPkAjYcytiJOcaCefKY11ETWbM2Y9Illv2mpTZ3LyKVBJNKkEy4szCNlmkTLzHMgBkXTyie0HTW9EwXLDDd5usksXOd74iNAkc+fxpZsuq5bEhNfQN2tau0bxc5rksNfTOLWNLTobN+oCS29yFw5kkeN+YVZsPEyCPMi89zahgb3JJceioHlVyUXCC6TNKBLzRvA6BTkLnxt8jHQaDr9Bo+L7oEsvO3hjXPNh5PLY2OHMbAbhcEoOy9J8peWbYyMRmCOIc9zxKuzFnyFNbgW0P3CqspgINtV3tnxbXjkjDr4L53I0vn1qF2WbYrCm5H6THqN437vTVr5ON4tvpn3Cqnsk/peFFyDz6tcC5VUBZmt6B76n9j7SREYM2pcncdfTpXCrGlzLDgPEo21HgVxN9wVizVE7fbWH6f5pR/DkXzv+lvhTDau0EkMWQ3s+uhG8rbfXOghe14JCoSSNLcioXlIf0mTtq14LlJzeGiSMXYRqCx3A24DifuqqcpEIxD346jsNO8GfFr9EVoJnEUsduA8Fgtp1MkE0nqza5ISe1MW8ktndtVzE3ILa2tccB1DromAlOZ0uWACkEm5F79G/HcD66lMJsFsWwREzW43IC+ksN1X/YPIaDCJmOV3HSLN5KniRf8AEdeygMbjZZcunpZKkdXE6c+sqI5EbCkXERyuMqgPYN5TXRhu4DXjVghhTNESI7hJNCVv8ngZRu/y76RwHKWOTGJFF0x080nydEbd16213dtPcOSDCOkDlksMza+Tf+0U+xfZvPaoGhsZA4ruU8cUTcMRuN561lndkFu8h/6U2762s4rSO7ItjgtLeKl/i9g91ZuKnJ0kCXplaDstC0cJRc5SEoyAgMUfMcyE8RnI9Q0IJtLQR4hpYrCeOEABlMtr5F3tGD0AxC6W119RtowmDZ+DeFnjLpHmyEjOXjuS3Em66a/KNTOwNnyc9FKJpjH0rxYgkSX1UHKNBwOu7TfehMFm3OqAyC0mA3vkTa3nmqDyvjK4mUEWIC6bvkC2lVnaR8a3q9wq490X9uxHYv8ADWqZtD9Y3q9wrXbAyhf/AOfAqzLmXc0hepOA9PD/AEG/OoqpKE9KD6J/OtGw59nioRDPs8VNZqabUPim9XvFLXpttL9U3q94q64/pKuv6JVt5H4lBJG5d2RO9sxk3rZGBG89BSQR6FqTwAiw0sbSmSPERMxkQRSSPiWJazxONLODrw19F6qOB22Y2idmeZTh1WYLGxOHSM5ImJAsy2Nj1ZuJ33HZ23R3vKsMzsHEYiMZZgnTPOBWFxF0LaG1uFq8O25TyxVTy4GzrfY/Duud2YsR19yG0sLfVnMZEcz4ZqN5RQGOCGJgA8cBMig35syy84kZPWq3+7rqXhxmKWOKd9nF448JFGrrigrZVIZZBk6QBzLdbaWGu+ofbUIWB7cSCSSSSSdSxOpPpNW3D7TinwLxxlHMeAgEhTpMDchonWx0srab+kaJsk4musd/5Vuvi9RTRtIxWJ49XAhVLbWwsdjMXPL3o6NnVWQOjZCIo7DMSM11ytoPlUyxvInEJFHKqtIGid5FVQDBkaxDHMc25tw+TWk7KmgaeSOCSJQuPWQItlDL3pGCEUaHpEn/ACmo6bbUALIZ4gRgschUyoCJDMmVSL6N5Vhv310zTMJJO9Di27VsayOMABu6xz55qvbE2VLDHaWNoyxzAMLEqQADbhuO/qrlWCbaCyxYVhIsh71iDkMGOfLdgxvo1zqDrrQqwxga0ALl1FU+aV0jwLk5qvvhDezuZEBcCOVc0fTJv0b66m+vECqntLDRwyLFEGVQl2BclS9x0lXdHoQLDqq4yv0m+kffUDt/ZbzygnELGEw7FcoVjlU3EbWF1Yte176EVkqaU4yHnLPzYLvRPZTysmtod2uihaRlxqL5TqO0j3UsdhYaxzyYiUmIEXIVRLfVWF9UA4jU05RIEBEWGiS6oLkZ3VksWZWbUZjvGosbVfvGOJ7vH7LrSekTz/jjtzP0H3UZhsZzhtFHLMSdObjY77Aa1Jxcn8a+vMLEM2XNPIBZuIKrdharEu0HOJlGYhWs5UaLmAUAgDdYGnZkvVKWrLbYWjTfc/ZVveVZIOnh5AfW6hsPsE4RHl58viCrRsVVebEbWBEZNzY6679AdKVfHiNIhzaNeNTcgX91Odqt4l+we8VD7QbSL6pfzobHGbN+ef06lzX3aSb5neead+Gx5qP2f7Uc40SRS9BFKpcFQL3N+NtN1QuanuEbxU/0B/3UQxNGYHDxQw9x1TDagOdSSSSgOvpJ0q28m+TvORxtIbIVBAG9h28B9/ZVT2oekn1S+9qs2G5QlcPGkehCKCx7Nco/M10preoZiWTq/ZxO90+gOQ4lXWXbMGDjC2A6o08o+k9Xafvqnbb5UTYnRjlj4Rru9BY/KPb7KrO05M0g5zMykEnpWLNqASTe9tDSuwsIzvzaW1t5TAKu8kljootqaruDntFuxWqqgnn2Z7c1wDL2DBrrbXj1W0WlYrbMsHeUMRCxyYMMyhRqzKSWva99L+s76ghi5wVVL5SOJbha9wBY+jfUptmJWkwbJLFKIsKIyYpFfVboTob5b6X69N9R0a6poNza27P+Qj761lM2zM1odmxMEAuAqV3RZCThrkkBJLX4dOqcKuHdD34f6D7vpjqqn1RqP8hWb2mAKl4HV4BbmnJo4vA4Mc6UVYIzYAG55tQD6LdL7Rp3gOSTpiEnkxDSlAQAygaMCDu7b+mpDks36Fhf8PF+Baki1U8Z0RRTxuIeRnlx3LHe6H+2z9i/wlqrw4iZlBGWxqzd0E/puI7F/hLVb2e3i19fvNbT0dF2uF+CqNF5HBd52fqX+fXSDNzhPOdHJp0fSfXT7PUbK363tHvrSSjDZTe2w4o3NQ+cb2f7UZMNGxsJGJPD+RUdTnZ58Yvr9xoLXgm1lXa4E2snmG2jIFIVCQRkYgkZlvfK1t4uAbbqdd/AszrC2GmZowrYe6RKo0fPHY5+B9tNNlnot9I09z1GSijqmD1gv5H2Ctx4h+oFSk215jG6yZJY+dMSTp0C5WzAmE9IArxsBSez9rTQEmGV4iwAJQ2uBqL306/bURjXiQJI0hD57FMhsEtcPnG85rjLb00kNtBiBHHJITuCrv7OJrzjaGzfZakx0zTbkR5+WS3exq+n9le2teDnoc8rDcrRDyvxqFiuKmBdszeQczBVS5uvzVUeqod2LOSxJLXYk7ySSST6SSTTSLvmQIViSNZFkZHlkAVhEDzljcC4ta1c70Y5ecxca54BIoiQsSxIAhY26D6km+gt6aEyhqpjhP3323df1RztnZVMbwMz6hbxsrtyX/Un6Z9y12hyUwyJARG8kgLXYy2zZ8iZwtvkg7qFXRTPjGB2oWSq6ts875QLAm6JPtaPM3S+UeB6z6Kj0kzyy5dc0ZA4cFHGtWfkXgiSTgsISTe5hS5+6iryNwGt8FhP3CfCuMNmsFyHdyn7Y42uFkXgyT5v3r8aHgyT5v3j41r39ENn/wBywv7hPhXRyPwH9ywv7hPhU/Yj+7u/Kj7SOHf+FlnfKpiXLGwygcepeqnfhaP533N8K0b+heBJP6FhP3CfCh/QnBf3LCfuE+FCdsxjrXd3KYrXDQLMdobSRo2Aa5NuB6x6KQxGEd1iKi9o1G8fnWqNyLwI/wCCwn7hPhRzyOwA/wCCwv7hPhUm7Oa0fpd3flMawuOYWQ+C5Pm/ePjSyYZkimzC1001HC/V21q/9ENn/wBywv7hPhQbkdgLaYLC/uE+FS9hJ1d3flN7UBu7/wALFcfICVtwRQe0Xp/hT0F7BT7uh7NjgxmSGOOJOaRssahVuS1zYcdB7Ke8ntgB0R5D0SoIUHU9p4fzupVcVo2sCzFZBJVSkMG/sTTZ2xZMS2VFuOJbyV7T+W+r9sbkfFh0uOlIVIzWFluPkKdAQbEE31Ap3szDWUBFCqN1hYerrqTGlChjwZ71fpqBsDbONz3DkPqq3iNmjCdBDm5+MMWMUaMqkklRkG8kLcngijhpCxkXXsbflvw42PvHrqy8p/1kH+HB9QzXNVNsKrMpaxOpOo3ra3yxb2VqYOitZQNa2EW36qod0M64f6D/AIxVPq4d0Q64f6D/AIxVPFc2p/yFZXan+0/5eAW3YXlLzGFwcUaGWV4I8qA20yDUk3sNDw4HdanWA5RYhpljlw7R3DEuGDILAkdJVtvFvK0qFh2fKseCxUKhymGjVkJCkgp8knS/SP3b9a6MPiJsVHIVkijLDMgxFz0RoxUEWBIUWA4HrvQA1tlWdLKHb9RYWytzsq3y/P6ZP2L/AA1qsYE+LHr95q3cqsKJNotGSQHeJCRa4DKikjhexqcPcSw/DEYgdoiP/YK0ex6xtMDcXvZEYDjcRxWd3phL/a9o99aY/cRT5OMlHbEh9zCkR3GGUHLjAb/Ow9/dLXcftWJ9rghEcCdVlwFL4Lyx/PA1osncdm4YiA9sLj3OaS//ABFih5MuFP71f+01BldACDi7kFsNiDdUjZ79E/SNOudqxjuRY9fJfDH/AFHHvipN+5ftIfJgPZMPzQVaj2nAGgE9xRm3AtZQSbTytEBHEWWUSB2S7dEEc2bmxjJ1K2301G2pxlyyFAkryoEsuR5NGKFRcXAAte1Tx7m+0gwJgU2+bNF+bCm8nc8xw/4WX1SQn/vqq+SkkJcbZnf+fmhvDjoq0Qac5tYvR8RUo/IbGDfhMT6lU/hNJz8msWpU96YrojjA/wCQozaiFo6Q3b+tRawi91c+Rr3gb6w/hWhXeRsEiwMJI5I25w9GRGQkZV1swBte+vooVm6x7XTvcDldWgVsNqTZR0teqlzTWZLsbiuM0Zqxa+QQMR19H50FXWic11XHro4ZhxvrfUcanZPgcEpGNTR7Ukk9t6+w0dcQvG47R8KgWlR01XJhpRJBrS0w0oki60gmKStRrdH113LRrdH11JJZD3VP2/8A0I/e9XHklskd7QOxveNSBwGg39dU/uq/t/8AoR+96vnJlv0PD/Up+EUCYXaFXgJEr1LZqIWopaiFqrq4nmFnJIS91IYWIBsLE2B9XGoXDYCLxfRW2WS45zqy2058fcPZxlMA3jF/zfhaoh9vc3JEhWZzlNmRXK9PLuOYg2477V0adxw6oRcWn9Jss37rmHRe8sigXjlvbW9pQN96z2tJ7sp1wWubxU2u/wDtR1k++s2oMmbiuZMSXklbDtHGGPZeGKuyNzUIUo2UklNQT83KGPaBRuS+NJxMqHEPOFVShLEqRpmNjrmDFR2E0yRYpIsGHxPNtHDCQnRPSKqVbXjbLv6vSakMesSYoSviMjBQMhtbJqCpO+xObfr91MBlZM4u9aJBoLDUfdQG3f61H10H/t1r4FY9tg//ALRfrof/AG62K4q/S5NVmPpO5rlqTy++lcwrgS49dWiUUpK1dUe6lOaoKlMmsuIuldy11TRlF7aWF7XO6nxABOisSLWsd9gbcd96J2rwtp76UAB1Hr6vRY0a1U3vs7JWY4g4XKbnL6RpxG8/kKU5sX0INreu/UKUtRDEOqkJiEjT8CoDlItpVB+YPxNQrnKJLSL9AfiahUsd80EtINlaspN7WXgeJ/2orx26zTk62tvAtYgi/ZRUPTWqo1RWEDNJDDm17gdp109VcOHNr3BHoP8AtT1za3Y3EcSKF9B2L79fyo2EKPrXKNArtqkDvG7yyfuNIYpr23G1+N6YhFbKSbWTeFdSOsH1W6qWF/RREGvqPupaMaUJyi4Wdki2b0UUg7jS9qTYaiopisb7qv7f/ox+96vHJpv0PD/Up+EVR+6r+3/6Mfverpybb9Ew/wBSn4RUJtAqkH+VylC1ELUUtRS1V1dTzZreNX/N+FqTw0X6o2J6MmoXo65d55kj2k8fUNlt41f834GrmHAvF+r8mTeEv8niQSPaPXV2n6KC/VZd3ZN+C+qm/iis3rSO7LvwW79VNu+tFZvQ5OkVzZemVpi4ZJTgY2IGbCBd4BDGNuavc/Oy2B3+sUeTDlXw0mIIErzgvmK6RJkjQsL6C6ubnQ+2nBxQgwmFlEMch5uIZmChgebBSxyk/JbW+lhT+NnklVZcPEVKtaRSsqi1zlzZSB0tLX46UhayC+JpeRfO43G25Vzaf9aL9dBft8Xf762YnXdWNbT/AK0X6+H3x1szDWrtP0VeZ0nc0XNXctzQtSgGvqqyionNVxktS1qK4pynsgFO4Wvob9XbSgg4nXX1X37qUjXfw11t1AUbhuFt9rnN21z5JCSiCwSUo0pVMKBe4BNwONtbUSZben4Us+IvwbeDu3UmIjnG2S5Hh14gfK676GkDhLAm+4A7uullxI4g316uJoSTC1t9wu7dpU8lAYxoqnyriyzKL38WPxNQo3K2QNMpt/Zj8T0KdROK+atYvuJubg791tSfRRLAsL7iTR7cNB6B+ZooHSHD8qCMiptRhEttw49d95psKcqGuRcjf6660fDQaDhrqakXBJrsOqanXWhalxhxe1+NFkjt1+sUrgozXjQJNBr6j7qXjGlJJvHr91KlRUXBDd0kaiNvFdsKBHEU1lG6xjurf1h/ox+96t/J1v0SD6pPwiql3Wf6w/0I/e9WPkrjlfCxBSCVQKw4gqLaihS6BVYT/VcpktRS1ELUQtVdXU+2XMBKpYhRrck2A6JGpNFxOCfnFMePhRFA6OYejP8ALtrb1UxJpMgdQo8cuAWsolt1B90XBxtiMIArTqkcgzRDOqFpA3jAua4tw9FVdtmnMtoEAv0v0aTUZju8Xp0bD1VoV64WqvKz1jsV1zptnNlfjLiq3j8BJJhMPGiC4CEhmVMuRLAFWIOuc9mX007wImEiDmY4YVVuirxubm5WxHSAzHh1m5NSxeitJpcnSjB1hZWPZhjx4ju7lSdo/wBaJ9fB7462soaw6XErJtFGU3BxEQB67Mg09lbrk9NdGn6KHHm53NJc3Rra+qj836a4KsIy5mFcY0bN6KA7KV0rpZBa+nXp210Dfa50truHaa5GO3j20Y+m/YNwrnuGZRdyTl+A9lORvJ13jS46qbyCjthxfhbSna4AJyAQEi6kk6HefT99EtTzLaw4a8aIYh1cB18abEpCSyqHKceNX6sfiehSvK5LTLbzY/E9CiDRDLrlWwp6Lekn16US/Sv6aMfcK4DqKiAnCU6VxoOPGi2J4cAd/Cjq4J9tASj7rbqlhCjmkjKQdw0NEd7+qjPv0otqawRWgari7x66VcURRr7aUYUx1UXaolq7bSu2rttKZMqxy05Bpjwrh+blQZQ1rqy3vlYXvoSbEdZ31l/KXkXiNnIJXdChcIGjZr5iGYXBAI0U1vYrPu7b+wR/4lP4c1DcSASqtRG0NLxqszwvKzEJ5MzH0NZvxVLYfl/MPLRH7LqfzH3VR66GPXVf1oOoXPbVPbvWkQcvoj5aOvZZh+Rp+nK3DEX5y3arA+6srGIbro3fR6hT3jKsNrnb1pGI5bQDyc79i2/FaozEcvCfIiA9LNf7gB76pDYhuu3YPjRC5O8k+uljYFF1a46Ky4rlhO3y1T6IA+83NNMHLJi5khDs7yNlGZmy3PXfcKg7VYOQP9ZYT64e407ZbkABB9c55AJWkcle5iIJVmnkWRkOZUQHKG4FmOrW3gWGtX8CuBdKMDXWaANF02NDRYLlqJalL0W1PdSRLV1RXctdC0kyUjPr/Oj29I6r8aTU12+nrqo5huiCxRZP9vZSpVuscOFJtSplBPHh9xpADepHTJcKMeI3kbqTdiNLg9nopYygH10lK1zT4Qmbe6qfKx7zLfzY/E9ChyrHjV+rH4noVIJG11cNKI41pS1cdLmo6JApK1C1K8z6a7zQpXCliSFq7lpYAUKSbEiontowvXRXVqJTXRbGoDl1tGSDBSSRtkcMlmABtd1B3i241YqI6A6EA9tQcC4EKEgLmloNrrD/AOn2N/vDfZj/APGmO1+Uc+KQRzymRQwYAhRZgCAeiBwY+2t6OGT5q/ZFDvZfmr9kVU9kefj89q5ZoJTkZT3/AHXm3vROoe2h3mnUPbXpMYZPmr9kUg2HWxsiXtpcC1+F9N1IULrXx+e1COzX/v8APavOfeafNHtod5p1D21seGxW0FUZsHHITc6mJCCI1JXouQF5zOFOpIAvbyi+2NPiTKRiMMixv5JUIShCx+UFJsrHnDqTlIy3NxTewu/f57Uvdr/5PPasO7zTqHtod5p80e2tkhx+0AnSwMJYBb2ZFBbLdrDnDpmuu/ogZulfKFcTisak0gXBpLHzq5GJjXxZAzfKvoQ2pF78CDohQu/f57Uvdr/3+e1Yt3mnUPbS+BYQyLJH0XQ3VhvB69dK3Pk+ZnVzioBE2a6i0eUKQLKCrEkghtTvuOwS3ey/NX7IqY2e7XH57Uvdr/5PPasV/p7jf7w32Y//ABqd5Ecq8TPjI45Zi6FXupCC9kYjcL7wK0w4Zfmr9kUBCoOigdgFGZSyNcCZCfPNGZRytcCZCbc/uhXbV21GrorpIuU1wilK4wpJ0QigDRiK5amTLhoWo+XdQCUIjNFabBEtXLUpkoWFLCUsaqPKz9cv1Y/E9Cu8rv1y/Vj8T12lZQxJPwlL5yT7bfGueEpfOSfbb40KFMmXfCUvnJPtt8aB2lL5yT7bfGhQpJIeEpfOSfbb40PCUvnJPtt8aFCnSXDtKXzkn22+Nd8JS+ck+23xoUKZJc8JS+ck+23xoeEpfOSfbb40KFJJd8JS+ck+23xoeEpfOSfbb40KFOkueEpfOSfbb40PCUvnJPtt8aFCkku+EZfOSfbb41zwlL5yT7bfGhQpJLvhKXzkn22+Nc8JS+ck+23xoUKSS74Sl85J9tvjXPCUvnJPtt8aFCkkh4Sl85J9tvjQ8JS+ck+23xoUKdJDwlL5yT7bfGh4Sl85J9tvjQoUkkPCUvnJPtt8aHhKXzkn22+NChSSQ8JS+ck+23xoeEpfOSfbb40KFJJdG0pfOSfbb41zwlL5yT7bfGhQpkkPCUvnJPtt8aHhKXzkn22+NChTpKD25jHMgu7HoDexPFq7QoUkl//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a:solidFill>
            <a:srgbClr val="9933FF"/>
          </a:solidFill>
        </p:spPr>
        <p:txBody>
          <a:bodyPr>
            <a:normAutofit fontScale="90000"/>
          </a:bodyPr>
          <a:lstStyle/>
          <a:p>
            <a:r>
              <a:rPr lang="en-US" b="1" dirty="0" smtClean="0">
                <a:solidFill>
                  <a:schemeClr val="bg1"/>
                </a:solidFill>
              </a:rPr>
              <a:t>Data Collection</a:t>
            </a:r>
            <a:endParaRPr lang="en-US" b="1" dirty="0">
              <a:solidFill>
                <a:schemeClr val="bg1"/>
              </a:solidFill>
            </a:endParaRPr>
          </a:p>
        </p:txBody>
      </p:sp>
      <p:sp>
        <p:nvSpPr>
          <p:cNvPr id="3" name="Content Placeholder 2"/>
          <p:cNvSpPr>
            <a:spLocks noGrp="1"/>
          </p:cNvSpPr>
          <p:nvPr>
            <p:ph idx="1"/>
          </p:nvPr>
        </p:nvSpPr>
        <p:spPr>
          <a:xfrm>
            <a:off x="152400" y="838200"/>
            <a:ext cx="8839200" cy="3810000"/>
          </a:xfrm>
        </p:spPr>
        <p:txBody>
          <a:bodyPr>
            <a:normAutofit fontScale="92500"/>
          </a:bodyPr>
          <a:lstStyle/>
          <a:p>
            <a:r>
              <a:rPr lang="en-US" sz="2400" dirty="0" smtClean="0"/>
              <a:t>Each student should put a dot in pen on the center of the thumb of their dominant hand.</a:t>
            </a:r>
            <a:endParaRPr lang="en-US" sz="2400" dirty="0" smtClean="0"/>
          </a:p>
          <a:p>
            <a:pPr lvl="0"/>
            <a:r>
              <a:rPr lang="en-US" sz="2400" dirty="0" smtClean="0"/>
              <a:t>Toss the globe to a random student and ask them to report whether or not their “thumb dot” is touching land or water. </a:t>
            </a:r>
            <a:endParaRPr lang="en-US" sz="2400" dirty="0" smtClean="0"/>
          </a:p>
          <a:p>
            <a:pPr lvl="0"/>
            <a:r>
              <a:rPr lang="en-US" sz="2400" dirty="0" smtClean="0"/>
              <a:t>Have the students continue tossing the globe around the room to each other, indicating where the dot landed.</a:t>
            </a:r>
            <a:endParaRPr lang="en-US" sz="2400" dirty="0" smtClean="0"/>
          </a:p>
          <a:p>
            <a:pPr lvl="0"/>
            <a:r>
              <a:rPr lang="en-US" sz="2400" dirty="0" smtClean="0"/>
              <a:t>Record a frequency table on the board for water versus land as the students randomly toss the globe to each other throughout the room.</a:t>
            </a:r>
          </a:p>
          <a:p>
            <a:pPr lvl="0"/>
            <a:r>
              <a:rPr lang="en-US" sz="2400" dirty="0" smtClean="0"/>
              <a:t>Collect at least 80 observations. (should result in </a:t>
            </a:r>
            <a:r>
              <a:rPr lang="en-US" sz="2400" i="1" dirty="0" err="1" smtClean="0"/>
              <a:t>np</a:t>
            </a:r>
            <a:r>
              <a:rPr lang="en-US" sz="2400" dirty="0" smtClean="0"/>
              <a:t> and </a:t>
            </a:r>
            <a:r>
              <a:rPr lang="en-US" sz="2400" i="1" dirty="0" smtClean="0"/>
              <a:t>n</a:t>
            </a:r>
            <a:r>
              <a:rPr lang="en-US" sz="2400" dirty="0" smtClean="0"/>
              <a:t>(1-</a:t>
            </a:r>
            <a:r>
              <a:rPr lang="en-US" sz="2400" i="1" dirty="0" smtClean="0"/>
              <a:t>p</a:t>
            </a:r>
            <a:r>
              <a:rPr lang="en-US" sz="2400" dirty="0" smtClean="0"/>
              <a:t>) both being &gt; 10).</a:t>
            </a:r>
          </a:p>
          <a:p>
            <a:endParaRPr lang="en-US" sz="2000" dirty="0"/>
          </a:p>
        </p:txBody>
      </p:sp>
      <p:pic>
        <p:nvPicPr>
          <p:cNvPr id="4098" name="Picture 2" descr="http://kidactive.activeforlife.ca/img/activity/act5182e8538b444.png"/>
          <p:cNvPicPr>
            <a:picLocks noChangeAspect="1" noChangeArrowheads="1"/>
          </p:cNvPicPr>
          <p:nvPr/>
        </p:nvPicPr>
        <p:blipFill>
          <a:blip r:embed="rId2" cstate="print"/>
          <a:srcRect/>
          <a:stretch>
            <a:fillRect/>
          </a:stretch>
        </p:blipFill>
        <p:spPr bwMode="auto">
          <a:xfrm>
            <a:off x="2514600" y="4191000"/>
            <a:ext cx="4191000" cy="238125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a:solidFill>
            <a:srgbClr val="00B050"/>
          </a:solidFill>
        </p:spPr>
        <p:txBody>
          <a:bodyPr/>
          <a:lstStyle/>
          <a:p>
            <a:r>
              <a:rPr lang="en-US" b="1" dirty="0" smtClean="0">
                <a:solidFill>
                  <a:schemeClr val="bg1"/>
                </a:solidFill>
              </a:rPr>
              <a:t>Linking to a Hypothesis Test</a:t>
            </a:r>
            <a:endParaRPr lang="en-US" b="1" dirty="0">
              <a:solidFill>
                <a:schemeClr val="bg1"/>
              </a:solidFill>
            </a:endParaRPr>
          </a:p>
        </p:txBody>
      </p:sp>
      <p:sp>
        <p:nvSpPr>
          <p:cNvPr id="3" name="Content Placeholder 2"/>
          <p:cNvSpPr>
            <a:spLocks noGrp="1"/>
          </p:cNvSpPr>
          <p:nvPr>
            <p:ph idx="1"/>
          </p:nvPr>
        </p:nvSpPr>
        <p:spPr>
          <a:xfrm>
            <a:off x="152400" y="838200"/>
            <a:ext cx="8839200" cy="5638800"/>
          </a:xfrm>
        </p:spPr>
        <p:txBody>
          <a:bodyPr>
            <a:normAutofit/>
          </a:bodyPr>
          <a:lstStyle/>
          <a:p>
            <a:pPr>
              <a:buNone/>
            </a:pPr>
            <a:r>
              <a:rPr lang="en-US" sz="2600" dirty="0" smtClean="0"/>
              <a:t>Use the activity data to walk students through a hypothesis test:</a:t>
            </a:r>
          </a:p>
          <a:p>
            <a:pPr>
              <a:buNone/>
            </a:pPr>
            <a:endParaRPr lang="en-US" sz="1200" dirty="0" smtClean="0"/>
          </a:p>
          <a:p>
            <a:r>
              <a:rPr lang="en-US" sz="2600" dirty="0" smtClean="0"/>
              <a:t>Translate original claim and class response into appropriate hypotheses</a:t>
            </a:r>
          </a:p>
          <a:p>
            <a:r>
              <a:rPr lang="en-US" sz="2600" dirty="0" smtClean="0"/>
              <a:t>Link probability calculation to sampling distribution of p-hat with n = # of tosses</a:t>
            </a:r>
            <a:endParaRPr lang="en-US" sz="2600" dirty="0"/>
          </a:p>
          <a:p>
            <a:r>
              <a:rPr lang="en-US" sz="2600" dirty="0" smtClean="0"/>
              <a:t>Check the conditions related to the shape, center, and spread of the sampling distribution</a:t>
            </a:r>
          </a:p>
          <a:p>
            <a:r>
              <a:rPr lang="en-US" sz="2600" dirty="0" smtClean="0"/>
              <a:t>Perform the probability calculation</a:t>
            </a:r>
          </a:p>
          <a:p>
            <a:r>
              <a:rPr lang="en-US" sz="2600" dirty="0" smtClean="0"/>
              <a:t>Discuss what the probability means – “Is this likely to have happened if the claim was correct?”</a:t>
            </a:r>
          </a:p>
          <a:p>
            <a:r>
              <a:rPr lang="en-US" sz="2600" dirty="0" smtClean="0"/>
              <a:t>Link to the decision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933FF"/>
          </a:solidFill>
        </p:spPr>
        <p:txBody>
          <a:bodyPr/>
          <a:lstStyle/>
          <a:p>
            <a:r>
              <a:rPr lang="en-US" b="1" dirty="0" smtClean="0">
                <a:solidFill>
                  <a:schemeClr val="bg1"/>
                </a:solidFill>
              </a:rPr>
              <a:t>Some Things to Note</a:t>
            </a:r>
            <a:endParaRPr lang="en-US" b="1" dirty="0">
              <a:solidFill>
                <a:schemeClr val="bg1"/>
              </a:solidFill>
            </a:endParaRPr>
          </a:p>
        </p:txBody>
      </p:sp>
      <p:sp>
        <p:nvSpPr>
          <p:cNvPr id="5" name="Content Placeholder 4"/>
          <p:cNvSpPr>
            <a:spLocks noGrp="1"/>
          </p:cNvSpPr>
          <p:nvPr>
            <p:ph idx="1"/>
          </p:nvPr>
        </p:nvSpPr>
        <p:spPr/>
        <p:txBody>
          <a:bodyPr>
            <a:normAutofit fontScale="92500" lnSpcReduction="20000"/>
          </a:bodyPr>
          <a:lstStyle/>
          <a:p>
            <a:r>
              <a:rPr lang="en-US" dirty="0" smtClean="0"/>
              <a:t>We teach hypothesis tests before intervals – immediately following sampling distributions – this makes the calculation of the p-value in this way very natural to the students.</a:t>
            </a:r>
          </a:p>
          <a:p>
            <a:r>
              <a:rPr lang="en-US" dirty="0" smtClean="0"/>
              <a:t>If your original claim is fairly reasonable, it is likely you will fail to reject the null.</a:t>
            </a:r>
          </a:p>
          <a:p>
            <a:r>
              <a:rPr lang="en-US" dirty="0" smtClean="0"/>
              <a:t>Data collection can vary greatly in this activity, so encourage students to toss the globe far enough to “randomize” the outcome and to look carefully at where the dot actually landed.</a:t>
            </a:r>
          </a:p>
          <a:p>
            <a:r>
              <a:rPr lang="en-US" dirty="0" smtClean="0"/>
              <a:t>HAVE FUN!! (The kids usually do </a:t>
            </a:r>
            <a:r>
              <a:rPr lang="en-US" dirty="0" smtClean="0">
                <a:sym typeface="Wingdings" pitchFamily="2" charset="2"/>
              </a:rPr>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458</Words>
  <Application>Microsoft Office PowerPoint</Application>
  <PresentationFormat>On-screen Show (4:3)</PresentationFormat>
  <Paragraphs>44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Around the World in 80 Tosses Introducing Hypothesis Tests By Tossing a Beach Ball</vt:lpstr>
      <vt:lpstr>Credit</vt:lpstr>
      <vt:lpstr>Before Tossing the Globe</vt:lpstr>
      <vt:lpstr>Data Collection</vt:lpstr>
      <vt:lpstr>Linking to a Hypothesis Test</vt:lpstr>
      <vt:lpstr>Some Things to Note</vt:lpstr>
    </vt:vector>
  </TitlesOfParts>
  <Company>Forsyth County School System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Gimme a Kiss! Introducing Confidence Intervals Using Hershey’s Kisses</dc:title>
  <dc:creator>lbrock</dc:creator>
  <cp:lastModifiedBy>csikes</cp:lastModifiedBy>
  <cp:revision>22</cp:revision>
  <dcterms:created xsi:type="dcterms:W3CDTF">2014-05-21T14:01:14Z</dcterms:created>
  <dcterms:modified xsi:type="dcterms:W3CDTF">2015-05-27T12:44:20Z</dcterms:modified>
</cp:coreProperties>
</file>