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EFC94-4D77-4D44-8698-9F6A929646AC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5C64B-3323-4B2D-999B-89CDA513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5C64B-3323-4B2D-999B-89CDA513AD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FF5722F-9B2B-484D-91DA-F66D7A78D28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0515B0A-237F-4EBB-B425-D4069F54331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5.jpeg"/><Relationship Id="rId18" Type="http://schemas.openxmlformats.org/officeDocument/2006/relationships/image" Target="../media/image48.jpeg"/><Relationship Id="rId3" Type="http://schemas.openxmlformats.org/officeDocument/2006/relationships/image" Target="../media/image3.jpeg"/><Relationship Id="rId21" Type="http://schemas.openxmlformats.org/officeDocument/2006/relationships/image" Target="../media/image59.jpeg"/><Relationship Id="rId7" Type="http://schemas.openxmlformats.org/officeDocument/2006/relationships/image" Target="../media/image7.jpeg"/><Relationship Id="rId12" Type="http://schemas.openxmlformats.org/officeDocument/2006/relationships/image" Target="../media/image33.jpe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32.jpeg"/><Relationship Id="rId5" Type="http://schemas.openxmlformats.org/officeDocument/2006/relationships/image" Target="../media/image5.jpeg"/><Relationship Id="rId15" Type="http://schemas.openxmlformats.org/officeDocument/2006/relationships/image" Target="../media/image39.jpeg"/><Relationship Id="rId10" Type="http://schemas.openxmlformats.org/officeDocument/2006/relationships/image" Target="../media/image15.jpeg"/><Relationship Id="rId19" Type="http://schemas.openxmlformats.org/officeDocument/2006/relationships/image" Target="../media/image57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Relationship Id="rId14" Type="http://schemas.openxmlformats.org/officeDocument/2006/relationships/image" Target="../media/image36.jpeg"/><Relationship Id="rId2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620000" cy="1524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Research Team:   Assemble!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3886200" cy="18256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Brandon Hanson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1600" dirty="0" smtClean="0"/>
          </a:p>
          <a:p>
            <a:r>
              <a:rPr lang="en-US" sz="1600" dirty="0" smtClean="0"/>
              <a:t>2013 AP Statistics Reading Best Practices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97025"/>
            <a:ext cx="2054225" cy="343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8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 Sampling and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Main Question:  If the presidential election were in the hands of RHS students, who would win?</a:t>
            </a:r>
          </a:p>
          <a:p>
            <a:r>
              <a:rPr lang="en-US" sz="2800" dirty="0" smtClean="0"/>
              <a:t>This phase consisted of six sections.</a:t>
            </a:r>
          </a:p>
          <a:p>
            <a:pPr lvl="1"/>
            <a:r>
              <a:rPr lang="en-US" sz="2400" dirty="0" smtClean="0"/>
              <a:t>Part 1:  Survey Design</a:t>
            </a:r>
          </a:p>
          <a:p>
            <a:pPr lvl="1"/>
            <a:r>
              <a:rPr lang="en-US" sz="2400" dirty="0" smtClean="0"/>
              <a:t>Part 2:  Sample Design and Selection</a:t>
            </a:r>
          </a:p>
          <a:p>
            <a:pPr lvl="1"/>
            <a:r>
              <a:rPr lang="en-US" sz="2400" dirty="0" smtClean="0"/>
              <a:t>Part 3:  Data Collection</a:t>
            </a:r>
          </a:p>
          <a:p>
            <a:pPr lvl="1"/>
            <a:r>
              <a:rPr lang="en-US" sz="2400" dirty="0" smtClean="0"/>
              <a:t>Part 4:  Data Coding</a:t>
            </a:r>
          </a:p>
          <a:p>
            <a:pPr lvl="1"/>
            <a:r>
              <a:rPr lang="en-US" sz="2400" dirty="0" smtClean="0"/>
              <a:t>Part 5:  Data Analysis</a:t>
            </a:r>
          </a:p>
          <a:p>
            <a:pPr lvl="1"/>
            <a:r>
              <a:rPr lang="en-US" sz="2400" dirty="0" smtClean="0"/>
              <a:t>Part 6:  Conclusions</a:t>
            </a:r>
            <a:endParaRPr lang="en-US" sz="2400" dirty="0"/>
          </a:p>
        </p:txBody>
      </p:sp>
      <p:pic>
        <p:nvPicPr>
          <p:cNvPr id="11266" name="Picture 2" descr="C:\Users\Brandon\Desktop\RHS Research Team Logo Disassembled\RHS Research Team [www.imagesplitter.net]-2-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 Survey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733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Main Question:  How would Riverdale students vote in the upcoming presidential election if they could vote?</a:t>
            </a:r>
          </a:p>
          <a:p>
            <a:r>
              <a:rPr lang="en-US" sz="2400" dirty="0" smtClean="0"/>
              <a:t>Students were asked to consider any additional variables that might help them understand voting preference.</a:t>
            </a:r>
          </a:p>
          <a:p>
            <a:r>
              <a:rPr lang="en-US" sz="2400" dirty="0" smtClean="0"/>
              <a:t>They chose the following: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Grade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Race</a:t>
            </a:r>
          </a:p>
          <a:p>
            <a:pPr lvl="1"/>
            <a:r>
              <a:rPr lang="en-US" dirty="0" smtClean="0"/>
              <a:t>SES (measured by free/reduced lunch)</a:t>
            </a:r>
          </a:p>
          <a:p>
            <a:pPr lvl="1"/>
            <a:r>
              <a:rPr lang="en-US" dirty="0" smtClean="0"/>
              <a:t>Parental influence</a:t>
            </a:r>
            <a:endParaRPr lang="en-US" dirty="0"/>
          </a:p>
        </p:txBody>
      </p:sp>
      <p:pic>
        <p:nvPicPr>
          <p:cNvPr id="12290" name="Picture 2" descr="C:\Users\Brandon\Desktop\RHS Research Team Logo Disassembled\RHS Research Team [www.imagesplitter.net]-2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31" y="3136284"/>
            <a:ext cx="2449269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2:  Sample Design and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Initially, the students wanted to purposely select various classrooms, but this proved difficult.</a:t>
            </a:r>
          </a:p>
          <a:p>
            <a:r>
              <a:rPr lang="en-US" sz="2800" dirty="0" smtClean="0"/>
              <a:t>The class decided to take a cluster sample of the school.</a:t>
            </a:r>
          </a:p>
          <a:p>
            <a:r>
              <a:rPr lang="en-US" sz="2800" dirty="0" smtClean="0"/>
              <a:t>Eighteen teachers were randomly selected from a pool of those that did not have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period planning.</a:t>
            </a:r>
          </a:p>
          <a:p>
            <a:r>
              <a:rPr lang="en-US" sz="2800" dirty="0" smtClean="0"/>
              <a:t>The teachers were solicited via e-mail and all but one agreed to allow their students to be sampled.</a:t>
            </a:r>
          </a:p>
        </p:txBody>
      </p:sp>
      <p:pic>
        <p:nvPicPr>
          <p:cNvPr id="13314" name="Picture 2" descr="C:\Users\Brandon\Desktop\RHS Research Team Logo Disassembled\RHS Research Team [www.imagesplitter.net]-2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4953000" cy="3733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269 students were sampled.</a:t>
            </a:r>
          </a:p>
          <a:p>
            <a:r>
              <a:rPr lang="en-US" sz="2800" dirty="0" smtClean="0"/>
              <a:t>2 members of the research team surveyed each class.</a:t>
            </a:r>
          </a:p>
          <a:p>
            <a:r>
              <a:rPr lang="en-US" sz="2800" dirty="0" smtClean="0"/>
              <a:t>Each student was given a seven question survey and written instructions.</a:t>
            </a:r>
          </a:p>
          <a:p>
            <a:r>
              <a:rPr lang="en-US" sz="2800" dirty="0" smtClean="0"/>
              <a:t>Irregularities  were encountered and reported post collection.</a:t>
            </a:r>
            <a:endParaRPr lang="en-US" sz="2800" dirty="0"/>
          </a:p>
        </p:txBody>
      </p:sp>
      <p:pic>
        <p:nvPicPr>
          <p:cNvPr id="14338" name="Picture 2" descr="C:\Users\Brandon\Desktop\RHS Research Team Logo Disassembled\RHS Research Team [www.imagesplitter.net]-2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31319"/>
            <a:ext cx="2103967" cy="2816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4419600"/>
            <a:ext cx="2157412" cy="147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3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 Data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4114800" cy="3733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Student created a coding scheme for the surveys.</a:t>
            </a:r>
          </a:p>
          <a:p>
            <a:pPr lvl="1"/>
            <a:r>
              <a:rPr lang="en-US" sz="2400" dirty="0" smtClean="0"/>
              <a:t>Numerical codes were assigned to each answer on the survey.</a:t>
            </a:r>
          </a:p>
          <a:p>
            <a:pPr lvl="1"/>
            <a:r>
              <a:rPr lang="en-US" sz="2400" dirty="0" smtClean="0"/>
              <a:t>New codes had to be created to account for students selecting multiple options or leaving questions blank.</a:t>
            </a:r>
          </a:p>
        </p:txBody>
      </p:sp>
      <p:pic>
        <p:nvPicPr>
          <p:cNvPr id="15362" name="Picture 2" descr="C:\Users\Brandon\Desktop\RHS Research Team Logo Disassembled\RHS Research Team [www.imagesplitter.net]-3-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48" y="1676400"/>
            <a:ext cx="3440706" cy="375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5: 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provided students with basic </a:t>
            </a:r>
            <a:r>
              <a:rPr lang="en-US" sz="2800" dirty="0" err="1" smtClean="0"/>
              <a:t>descripitves</a:t>
            </a:r>
            <a:r>
              <a:rPr lang="en-US" sz="2800" dirty="0" smtClean="0"/>
              <a:t>, </a:t>
            </a:r>
            <a:r>
              <a:rPr lang="en-US" sz="2800" dirty="0" err="1" smtClean="0"/>
              <a:t>crosstabuations</a:t>
            </a:r>
            <a:r>
              <a:rPr lang="en-US" sz="2800" dirty="0" smtClean="0"/>
              <a:t>, and results from chi-square tests.</a:t>
            </a:r>
          </a:p>
          <a:p>
            <a:pPr lvl="1"/>
            <a:r>
              <a:rPr lang="en-US" sz="2400" dirty="0" smtClean="0"/>
              <a:t>Note that the latter required some discussions of p-value.</a:t>
            </a:r>
            <a:endParaRPr lang="en-US" sz="2400" dirty="0"/>
          </a:p>
        </p:txBody>
      </p:sp>
      <p:pic>
        <p:nvPicPr>
          <p:cNvPr id="16386" name="Picture 2" descr="C:\Users\Brandon\Desktop\RHS Research Team Logo Disassembled\RHS Research Team [www.imagesplitter.net]-3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615882"/>
            <a:ext cx="3867150" cy="1641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2654082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6:  Conclusions</a:t>
            </a:r>
            <a:endParaRPr lang="en-US" dirty="0"/>
          </a:p>
        </p:txBody>
      </p:sp>
      <p:pic>
        <p:nvPicPr>
          <p:cNvPr id="17410" name="Picture 2" descr="C:\Users\Brandon\Desktop\RHS Research Team Logo Disassembled\RHS Research Team [www.imagesplitter.net]-3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600575" cy="159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4324350" cy="119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886200"/>
            <a:ext cx="4410075" cy="116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examples</a:t>
            </a:r>
            <a:endParaRPr lang="en-US" dirty="0"/>
          </a:p>
        </p:txBody>
      </p:sp>
      <p:pic>
        <p:nvPicPr>
          <p:cNvPr id="18434" name="Picture 2" descr="C:\Users\Brandon\Desktop\RHS Research Team Logo Disassembled\RHS Research Team [www.imagesplitter.net]-3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81408"/>
            <a:ext cx="2048256" cy="162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59915"/>
            <a:ext cx="2048256" cy="162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82399"/>
            <a:ext cx="2048256" cy="162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50324"/>
            <a:ext cx="2048256" cy="162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22" y="3150325"/>
            <a:ext cx="2048256" cy="162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22" y="1282399"/>
            <a:ext cx="2048256" cy="162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" y="3158285"/>
            <a:ext cx="2048256" cy="162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" y="1282398"/>
            <a:ext cx="2048256" cy="162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part 3 and 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Sorry… I’ve only got 5 minutes!</a:t>
            </a:r>
            <a:endParaRPr lang="en-US" sz="2800" dirty="0"/>
          </a:p>
          <a:p>
            <a:r>
              <a:rPr lang="en-US" sz="2800" dirty="0" smtClean="0"/>
              <a:t>But…here’s a couple notes.</a:t>
            </a:r>
          </a:p>
          <a:p>
            <a:pPr lvl="1"/>
            <a:r>
              <a:rPr lang="en-US" sz="2400" dirty="0" smtClean="0"/>
              <a:t>The Inference Phase (Phase 3) took WAY too long.</a:t>
            </a:r>
          </a:p>
          <a:p>
            <a:pPr lvl="1"/>
            <a:r>
              <a:rPr lang="en-US" sz="2400" dirty="0" smtClean="0"/>
              <a:t>We did not have enough time to design our experiments (Phase 4).</a:t>
            </a:r>
          </a:p>
        </p:txBody>
      </p:sp>
      <p:pic>
        <p:nvPicPr>
          <p:cNvPr id="19458" name="Picture 2" descr="C:\Users\Brandon\Desktop\RHS Research Team Logo Disassembled\RHS Research Team [www.imagesplitter.net]-4-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Giving students creative control</a:t>
            </a:r>
          </a:p>
          <a:p>
            <a:r>
              <a:rPr lang="en-US" sz="2800" dirty="0" smtClean="0"/>
              <a:t>Allowing students to make mistakes</a:t>
            </a:r>
          </a:p>
          <a:p>
            <a:r>
              <a:rPr lang="en-US" sz="2800" dirty="0" smtClean="0"/>
              <a:t>Focusing on real and relevant data</a:t>
            </a:r>
          </a:p>
          <a:p>
            <a:r>
              <a:rPr lang="en-US" sz="2800" dirty="0" smtClean="0"/>
              <a:t>Studying statistical topics on a need-to-know basis</a:t>
            </a:r>
          </a:p>
          <a:p>
            <a:r>
              <a:rPr lang="en-US" sz="2800" dirty="0" smtClean="0"/>
              <a:t>Experiencing the joys and frustrations of collecting and analyzing real data</a:t>
            </a:r>
            <a:endParaRPr lang="en-US" sz="2800" dirty="0"/>
          </a:p>
        </p:txBody>
      </p:sp>
      <p:pic>
        <p:nvPicPr>
          <p:cNvPr id="20482" name="Picture 2" descr="C:\Users\Brandon\Desktop\RHS Research Team Logo Disassembled\RHS Research Team [www.imagesplitter.net]-4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Statistical literacy is an important goal for all students.</a:t>
            </a:r>
          </a:p>
          <a:p>
            <a:r>
              <a:rPr lang="en-US" sz="2800" dirty="0" smtClean="0"/>
              <a:t>Students need opportunities to </a:t>
            </a:r>
            <a:r>
              <a:rPr lang="en-US" sz="2800" b="1" i="1" u="sng" dirty="0" smtClean="0"/>
              <a:t>do</a:t>
            </a:r>
            <a:r>
              <a:rPr lang="en-US" sz="2800" dirty="0" smtClean="0"/>
              <a:t> statistics.  I need to avoid doing it for them.</a:t>
            </a:r>
          </a:p>
          <a:p>
            <a:r>
              <a:rPr lang="en-US" sz="2800" dirty="0" smtClean="0"/>
              <a:t>Guiding questions</a:t>
            </a:r>
          </a:p>
          <a:p>
            <a:pPr lvl="1"/>
            <a:r>
              <a:rPr lang="en-US" sz="2800" dirty="0" smtClean="0"/>
              <a:t>How would a statistician </a:t>
            </a:r>
            <a:r>
              <a:rPr lang="en-US" sz="2800" b="1" i="1" u="sng" dirty="0" smtClean="0"/>
              <a:t>do</a:t>
            </a:r>
            <a:r>
              <a:rPr lang="en-US" sz="2800" dirty="0" smtClean="0"/>
              <a:t> statistics?</a:t>
            </a:r>
          </a:p>
          <a:p>
            <a:pPr lvl="1"/>
            <a:r>
              <a:rPr lang="en-US" sz="2800" dirty="0" smtClean="0"/>
              <a:t>What would benefit my students regardless of their career choices?</a:t>
            </a:r>
            <a:endParaRPr lang="en-US" sz="2800" dirty="0"/>
          </a:p>
        </p:txBody>
      </p:sp>
      <p:pic>
        <p:nvPicPr>
          <p:cNvPr id="3074" name="Picture 2" descr="C:\Users\Brandon\Desktop\RHS Research Team Logo Disassembled\RHS Research Team [www.imagesplitter.net]-0-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Inference needs to be introduced earlier, but…</a:t>
            </a:r>
          </a:p>
          <a:p>
            <a:pPr lvl="1"/>
            <a:r>
              <a:rPr lang="en-US" sz="2400" dirty="0" smtClean="0"/>
              <a:t>Maybe formal inference techniques are not necessary for this class</a:t>
            </a:r>
          </a:p>
          <a:p>
            <a:pPr lvl="1"/>
            <a:r>
              <a:rPr lang="en-US" sz="2400" dirty="0" smtClean="0"/>
              <a:t>Bootstrapping and randomization might be an option</a:t>
            </a:r>
          </a:p>
          <a:p>
            <a:r>
              <a:rPr lang="en-US" sz="2800" dirty="0" smtClean="0"/>
              <a:t>New question for me:  Do these students need to </a:t>
            </a:r>
            <a:r>
              <a:rPr lang="en-US" sz="2800" b="1" i="1" u="sng" dirty="0" smtClean="0"/>
              <a:t>do</a:t>
            </a:r>
            <a:r>
              <a:rPr lang="en-US" sz="2800" dirty="0" smtClean="0"/>
              <a:t> statistics like statisticians or like statistically literate members of society?</a:t>
            </a:r>
          </a:p>
          <a:p>
            <a:pPr lvl="1"/>
            <a:r>
              <a:rPr lang="en-US" sz="2400" dirty="0" smtClean="0"/>
              <a:t>Is there a difference?</a:t>
            </a:r>
          </a:p>
        </p:txBody>
      </p:sp>
      <p:pic>
        <p:nvPicPr>
          <p:cNvPr id="21506" name="Picture 2" descr="C:\Users\Brandon\Desktop\RHS Research Team Logo Disassembled\RHS Research Team [www.imagesplitter.net]-4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Picture 43" descr="C:\Users\Brandon\Desktop\RHS Research Team Logo Disassembled\RHS Research Team [www.imagesplitter.net]-0-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C:\Users\Brandon\Desktop\RHS Research Team Logo Disassembled\RHS Research Team [www.imagesplitter.net]-0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61" y="1524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C:\Users\Brandon\Desktop\RHS Research Team Logo Disassembled\RHS Research Team [www.imagesplitter.net]-0-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12" y="1524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C:\Users\Brandon\Desktop\RHS Research Team Logo Disassembled\RHS Research Team [www.imagesplitter.net]-0-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58" y="1524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C:\Users\Brandon\Desktop\RHS Research Team Logo Disassembled\RHS Research Team [www.imagesplitter.net]-1-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26476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C:\Users\Brandon\Desktop\RHS Research Team Logo Disassembled\RHS Research Team [www.imagesplitter.net]-1-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61" y="1626476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C:\Users\Brandon\Desktop\RHS Research Team Logo Disassembled\RHS Research Team [www.imagesplitter.net]-1-2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12" y="1626476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C:\Users\Brandon\Desktop\RHS Research Team Logo Disassembled\RHS Research Team [www.imagesplitter.net]-1-3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58" y="1524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C:\Users\Brandon\Desktop\RHS Research Team Logo Disassembled\RHS Research Team [www.imagesplitter.net]-2-0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8956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C:\Users\Brandon\Desktop\RHS Research Team Logo Disassembled\RHS Research Team [www.imagesplitter.net]-2-1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61" y="28956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 descr="C:\Users\Brandon\Desktop\RHS Research Team Logo Disassembled\RHS Research Team [www.imagesplitter.net]-2-2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12" y="28956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C:\Users\Brandon\Desktop\RHS Research Team Logo Disassembled\RHS Research Team [www.imagesplitter.net]-2-3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68" y="28956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C:\Users\Brandon\Desktop\RHS Research Team Logo Disassembled\RHS Research Team [www.imagesplitter.net]-3-0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2672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C:\Users\Brandon\Desktop\RHS Research Team Logo Disassembled\RHS Research Team [www.imagesplitter.net]-3-1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61" y="42672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C:\Users\Brandon\Desktop\RHS Research Team Logo Disassembled\RHS Research Team [www.imagesplitter.net]-3-2.jpe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12" y="42672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C:\Users\Brandon\Desktop\RHS Research Team Logo Disassembled\RHS Research Team [www.imagesplitter.net]-3-3.jpe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58" y="42672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59" descr="C:\Users\Brandon\Desktop\RHS Research Team Logo Disassembled\RHS Research Team [www.imagesplitter.net]-4-0.jpe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3" y="56388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C:\Users\Brandon\Desktop\RHS Research Team Logo Disassembled\RHS Research Team [www.imagesplitter.net]-4-1.jpe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44" y="56388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61" descr="C:\Users\Brandon\Desktop\RHS Research Team Logo Disassembled\RHS Research Team [www.imagesplitter.net]-4-2.jpe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12" y="5615152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C:\Users\Brandon\Desktop\RHS Research Team Logo Disassembled\RHS Research Team [www.imagesplitter.net]-4-3.jpe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68" y="56388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32" y="543101"/>
            <a:ext cx="3454536" cy="577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965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3469E-6 L 0.14514 2.53469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4514 -0.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100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4427 -0.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200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50694E-6 L 0.4375 0.399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99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4514 0.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20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14913 0.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20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125 0.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3469E-6 L -0.43247 2.53469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3469E-6 L -0.14913 2.53469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53469E-6 L 0.4375 2.53469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43542 -0.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200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7262E-6 L -0.14913 -0.39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1982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43247 -0.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-200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5661E-6 L 0.4375 0.1847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922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14514 0.184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923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14913 0.1849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923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-0.43125 0.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100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125 -0.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100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14913 -0.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100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 L 0.4375 -0.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75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750"/>
                            </p:stCondLst>
                            <p:childTnLst>
                              <p:par>
                                <p:cTn id="1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Designed to be a year-long course where each phase would take about 9 weeks.</a:t>
            </a:r>
          </a:p>
          <a:p>
            <a:pPr lvl="1"/>
            <a:r>
              <a:rPr lang="en-US" sz="2400" dirty="0" smtClean="0"/>
              <a:t>Phase 1:  Descriptive Statistics</a:t>
            </a:r>
          </a:p>
          <a:p>
            <a:pPr lvl="1"/>
            <a:r>
              <a:rPr lang="en-US" sz="2400" dirty="0" smtClean="0"/>
              <a:t>Phase 2:  Surveys and Samples</a:t>
            </a:r>
          </a:p>
          <a:p>
            <a:pPr lvl="1"/>
            <a:r>
              <a:rPr lang="en-US" sz="2400" dirty="0" smtClean="0"/>
              <a:t>Phase 3:  Formal Inference</a:t>
            </a:r>
          </a:p>
          <a:p>
            <a:pPr lvl="1"/>
            <a:r>
              <a:rPr lang="en-US" sz="2400" dirty="0" smtClean="0"/>
              <a:t>Phase 4:  Experiments</a:t>
            </a:r>
          </a:p>
          <a:p>
            <a:endParaRPr lang="en-US" dirty="0" smtClean="0"/>
          </a:p>
        </p:txBody>
      </p:sp>
      <p:pic>
        <p:nvPicPr>
          <p:cNvPr id="4098" name="Picture 2" descr="C:\Users\Brandon\Desktop\RHS Research Team Logo Disassembled\RHS Research Team [www.imagesplitter.net]-0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20 students</a:t>
            </a:r>
          </a:p>
          <a:p>
            <a:pPr lvl="1"/>
            <a:r>
              <a:rPr lang="en-US" sz="2800" dirty="0" smtClean="0"/>
              <a:t>19 Seniors</a:t>
            </a:r>
          </a:p>
          <a:p>
            <a:pPr lvl="1"/>
            <a:r>
              <a:rPr lang="en-US" sz="2800" dirty="0" smtClean="0"/>
              <a:t>1 Junior</a:t>
            </a:r>
          </a:p>
          <a:p>
            <a:r>
              <a:rPr lang="en-US" sz="2800" dirty="0" smtClean="0"/>
              <a:t>Standard-level class</a:t>
            </a:r>
          </a:p>
          <a:p>
            <a:pPr lvl="1"/>
            <a:r>
              <a:rPr lang="en-US" sz="2800" dirty="0" smtClean="0"/>
              <a:t>Honors and AP also offered at school</a:t>
            </a:r>
          </a:p>
          <a:p>
            <a:r>
              <a:rPr lang="en-US" sz="2800" dirty="0" smtClean="0"/>
              <a:t>Modified block schedule</a:t>
            </a:r>
          </a:p>
          <a:p>
            <a:pPr lvl="1"/>
            <a:r>
              <a:rPr lang="en-US" sz="2400" dirty="0" smtClean="0"/>
              <a:t>One 45 minute class per week</a:t>
            </a:r>
          </a:p>
          <a:p>
            <a:pPr lvl="1"/>
            <a:r>
              <a:rPr lang="en-US" sz="2400" dirty="0" smtClean="0"/>
              <a:t>Two 90 minute classes per week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5122" name="Picture 2" descr="C:\Users\Brandon\Desktop\RHS Research Team Logo Disassembled\RHS Research Team [www.imagesplitter.net]-0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" y="5737178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 </a:t>
            </a:r>
            <a:r>
              <a:rPr lang="en-US" dirty="0" err="1" smtClean="0"/>
              <a:t>Descriptives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Students were to use descriptive statistical methods to analyze variables related to their school.</a:t>
            </a:r>
          </a:p>
          <a:p>
            <a:r>
              <a:rPr lang="en-US" sz="2800" dirty="0" smtClean="0"/>
              <a:t>This phase consisted of four sections.</a:t>
            </a:r>
          </a:p>
          <a:p>
            <a:pPr lvl="1"/>
            <a:r>
              <a:rPr lang="en-US" sz="2400" dirty="0" smtClean="0"/>
              <a:t>Part 1:  Variable Selection</a:t>
            </a:r>
          </a:p>
          <a:p>
            <a:pPr lvl="1"/>
            <a:r>
              <a:rPr lang="en-US" sz="2400" dirty="0" smtClean="0"/>
              <a:t>Part 2:  Variable Refinement</a:t>
            </a:r>
          </a:p>
          <a:p>
            <a:pPr lvl="1"/>
            <a:r>
              <a:rPr lang="en-US" sz="2400" dirty="0" smtClean="0"/>
              <a:t>Part 3:  Collection Protocols</a:t>
            </a:r>
          </a:p>
          <a:p>
            <a:pPr lvl="1"/>
            <a:r>
              <a:rPr lang="en-US" sz="2400" dirty="0" smtClean="0"/>
              <a:t>Part 4:  Collecting the data</a:t>
            </a:r>
          </a:p>
          <a:p>
            <a:endParaRPr lang="en-US" sz="2800" dirty="0"/>
          </a:p>
        </p:txBody>
      </p:sp>
      <p:pic>
        <p:nvPicPr>
          <p:cNvPr id="6146" name="Picture 2" descr="C:\Users\Brandon\Desktop\RHS Research Team Logo Disassembled\RHS Research Team [www.imagesplitter.net]-0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36088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 Variable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4876800" cy="3733800"/>
          </a:xfrm>
        </p:spPr>
        <p:txBody>
          <a:bodyPr>
            <a:noAutofit/>
          </a:bodyPr>
          <a:lstStyle/>
          <a:p>
            <a:r>
              <a:rPr lang="en-US" dirty="0" smtClean="0"/>
              <a:t>Students initially chose 23 variables related to school.</a:t>
            </a:r>
            <a:endParaRPr lang="en-US" dirty="0"/>
          </a:p>
          <a:p>
            <a:pPr lvl="1"/>
            <a:r>
              <a:rPr lang="en-US" sz="2000" dirty="0" smtClean="0"/>
              <a:t>Both quantitative and qualitative were chosen.</a:t>
            </a:r>
          </a:p>
          <a:p>
            <a:r>
              <a:rPr lang="en-US" dirty="0" smtClean="0"/>
              <a:t>The top four were selected for research.</a:t>
            </a:r>
          </a:p>
          <a:p>
            <a:pPr lvl="1"/>
            <a:r>
              <a:rPr lang="en-US" sz="2000" dirty="0" smtClean="0"/>
              <a:t>Make of cars on campus.</a:t>
            </a:r>
          </a:p>
          <a:p>
            <a:pPr lvl="1"/>
            <a:r>
              <a:rPr lang="en-US" sz="2000" dirty="0" smtClean="0"/>
              <a:t>Color of cars on campus.</a:t>
            </a:r>
          </a:p>
          <a:p>
            <a:pPr lvl="1"/>
            <a:r>
              <a:rPr lang="en-US" sz="2000" dirty="0" smtClean="0"/>
              <a:t>Proportion of teachers who keep their classroom doors open.</a:t>
            </a:r>
          </a:p>
          <a:p>
            <a:pPr lvl="1"/>
            <a:r>
              <a:rPr lang="en-US" sz="2000" dirty="0" smtClean="0"/>
              <a:t>Proportion of classrooms that have tables instead of desks.</a:t>
            </a:r>
          </a:p>
        </p:txBody>
      </p:sp>
      <p:pic>
        <p:nvPicPr>
          <p:cNvPr id="7170" name="Picture 2" descr="C:\Users\Brandon\Desktop\RHS Research Team Logo Disassembled\RHS Research Team [www.imagesplitter.net]-1-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126197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 Variable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800600" cy="3733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One group per variable</a:t>
            </a:r>
          </a:p>
          <a:p>
            <a:r>
              <a:rPr lang="en-US" sz="2400" dirty="0" smtClean="0"/>
              <a:t>Each group had to </a:t>
            </a:r>
            <a:r>
              <a:rPr lang="en-US" sz="2400" b="1" i="1" u="sng" dirty="0" smtClean="0"/>
              <a:t>clearly</a:t>
            </a:r>
            <a:r>
              <a:rPr lang="en-US" sz="2400" dirty="0" smtClean="0"/>
              <a:t> identify the variable of interest and list all possible outcomes for the variable.</a:t>
            </a:r>
          </a:p>
          <a:p>
            <a:r>
              <a:rPr lang="en-US" sz="2400" dirty="0" smtClean="0"/>
              <a:t>The other groups created a list of questions about the data collection process.  </a:t>
            </a:r>
          </a:p>
          <a:p>
            <a:r>
              <a:rPr lang="en-US" sz="2400" dirty="0" smtClean="0"/>
              <a:t>Each group had to discuss and answer the questions related to their variable.</a:t>
            </a:r>
            <a:endParaRPr lang="en-US" sz="2400" dirty="0"/>
          </a:p>
        </p:txBody>
      </p:sp>
      <p:pic>
        <p:nvPicPr>
          <p:cNvPr id="8194" name="Picture 2" descr="C:\Users\Brandon\Desktop\RHS Research Team Logo Disassembled\RHS Research Team [www.imagesplitter.net]-1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" y="5753669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67" y="1219200"/>
            <a:ext cx="1906066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1115"/>
            <a:ext cx="3048000" cy="2138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 collection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5105400" cy="3733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Each group created a protocol that included the following:</a:t>
            </a:r>
          </a:p>
          <a:p>
            <a:pPr lvl="1"/>
            <a:r>
              <a:rPr lang="en-US" sz="2400" dirty="0" smtClean="0"/>
              <a:t>Clear definition of variable</a:t>
            </a:r>
          </a:p>
          <a:p>
            <a:pPr lvl="1"/>
            <a:r>
              <a:rPr lang="en-US" sz="2400" dirty="0" smtClean="0"/>
              <a:t>Clear details of all possible values/categories</a:t>
            </a:r>
          </a:p>
          <a:p>
            <a:pPr lvl="1"/>
            <a:r>
              <a:rPr lang="en-US" sz="2400" dirty="0" smtClean="0"/>
              <a:t>Clear instructions on how to collect the data</a:t>
            </a:r>
          </a:p>
          <a:p>
            <a:pPr lvl="1"/>
            <a:r>
              <a:rPr lang="en-US" sz="2400" dirty="0" smtClean="0"/>
              <a:t>Data collection forms</a:t>
            </a:r>
          </a:p>
          <a:p>
            <a:r>
              <a:rPr lang="en-US" sz="2600" dirty="0" smtClean="0"/>
              <a:t>Students and teacher made suggestions for revisions.</a:t>
            </a:r>
            <a:endParaRPr lang="en-US" sz="2600" dirty="0"/>
          </a:p>
        </p:txBody>
      </p:sp>
      <p:pic>
        <p:nvPicPr>
          <p:cNvPr id="9218" name="Picture 2" descr="C:\Users\Brandon\Desktop\RHS Research Team Logo Disassembled\RHS Research Team [www.imagesplitter.net]-1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60726"/>
            <a:ext cx="3094045" cy="1744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094044" cy="1543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 collecting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the protocols, six groups collected the data for the variables.</a:t>
            </a:r>
          </a:p>
          <a:p>
            <a:pPr lvl="1"/>
            <a:r>
              <a:rPr lang="en-US" sz="2400" dirty="0" smtClean="0"/>
              <a:t>Each variable took approximately one hour.</a:t>
            </a:r>
          </a:p>
          <a:p>
            <a:r>
              <a:rPr lang="en-US" sz="2800" dirty="0" smtClean="0"/>
              <a:t>SURPRISE!  There were some complications.</a:t>
            </a:r>
            <a:endParaRPr lang="en-US" sz="2800" dirty="0"/>
          </a:p>
        </p:txBody>
      </p:sp>
      <p:pic>
        <p:nvPicPr>
          <p:cNvPr id="10242" name="Picture 2" descr="C:\Users\Brandon\Desktop\RHS Research Team Logo Disassembled\RHS Research Team [www.imagesplitter.net]-1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800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0" y="2209800"/>
            <a:ext cx="2805112" cy="78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305504"/>
            <a:ext cx="4333875" cy="90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56" y="3471939"/>
            <a:ext cx="3124200" cy="9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0" y="3450056"/>
            <a:ext cx="3090863" cy="9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29337"/>
            <a:ext cx="3262313" cy="108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48" y="5810263"/>
            <a:ext cx="2619375" cy="69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79" y="3484283"/>
            <a:ext cx="2484568" cy="55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" y="4695515"/>
            <a:ext cx="3400425" cy="3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81" y="291478"/>
            <a:ext cx="3149861" cy="8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84" y="2082399"/>
            <a:ext cx="4262437" cy="96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48" y="3919538"/>
            <a:ext cx="4562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45058"/>
            <a:ext cx="4797041" cy="11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" y="1312904"/>
            <a:ext cx="3597347" cy="100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64" y="4718490"/>
            <a:ext cx="4938712" cy="120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36" y="6110511"/>
            <a:ext cx="6238875" cy="51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62" y="5166582"/>
            <a:ext cx="2911736" cy="8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666</TotalTime>
  <Words>824</Words>
  <Application>Microsoft Office PowerPoint</Application>
  <PresentationFormat>On-screen Show (4:3)</PresentationFormat>
  <Paragraphs>114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 Pop</vt:lpstr>
      <vt:lpstr>Research Team:   Assemble!</vt:lpstr>
      <vt:lpstr>Motivations for program</vt:lpstr>
      <vt:lpstr>Overview of curriculum</vt:lpstr>
      <vt:lpstr>Description of class</vt:lpstr>
      <vt:lpstr>Phase 1:  Descriptives</vt:lpstr>
      <vt:lpstr>part 1:  Variable Selection</vt:lpstr>
      <vt:lpstr>Part 2:  Variable Refinement</vt:lpstr>
      <vt:lpstr>Part 3:  collection protocols</vt:lpstr>
      <vt:lpstr>Part 4:  collecting the data</vt:lpstr>
      <vt:lpstr>Phase 2:  Sampling and surveys</vt:lpstr>
      <vt:lpstr>Part 1:  Survey Design</vt:lpstr>
      <vt:lpstr>Part 2:  Sample Design and Selection</vt:lpstr>
      <vt:lpstr>Part 3:  Data Collection</vt:lpstr>
      <vt:lpstr>Part 4:  Data Coding</vt:lpstr>
      <vt:lpstr>Part 5:  Data Analysis</vt:lpstr>
      <vt:lpstr>Part 6:  Conclusions</vt:lpstr>
      <vt:lpstr>Poster examples</vt:lpstr>
      <vt:lpstr>What about part 3 and 4?</vt:lpstr>
      <vt:lpstr>What worked</vt:lpstr>
      <vt:lpstr>Plans for the future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Team Assemble!</dc:title>
  <dc:creator>Brandon R Hanson</dc:creator>
  <cp:lastModifiedBy>Brandon R Hanson</cp:lastModifiedBy>
  <cp:revision>29</cp:revision>
  <dcterms:created xsi:type="dcterms:W3CDTF">2013-05-28T04:06:14Z</dcterms:created>
  <dcterms:modified xsi:type="dcterms:W3CDTF">2013-06-03T05:29:31Z</dcterms:modified>
</cp:coreProperties>
</file>