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61" r:id="rId8"/>
    <p:sldId id="260"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5/30/2014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5/30/2014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5/30/2014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5/30/2014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5/30/2014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5/30/2014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5/30/2014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428" y="1185220"/>
            <a:ext cx="11320529" cy="1825096"/>
          </a:xfrm>
        </p:spPr>
        <p:txBody>
          <a:bodyPr>
            <a:noAutofit/>
          </a:bodyPr>
          <a:lstStyle/>
          <a:p>
            <a:pPr algn="ctr"/>
            <a:r>
              <a:rPr lang="en-US" sz="9600" dirty="0" smtClean="0">
                <a:latin typeface="Chiller" panose="04020404031007020602" pitchFamily="82" charset="0"/>
              </a:rPr>
              <a:t>Morbid</a:t>
            </a:r>
            <a:r>
              <a:rPr lang="en-US" sz="8000" dirty="0" smtClean="0">
                <a:latin typeface="Chiller" panose="04020404031007020602" pitchFamily="82" charset="0"/>
              </a:rPr>
              <a:t> Math: </a:t>
            </a:r>
            <a:br>
              <a:rPr lang="en-US" sz="8000" dirty="0" smtClean="0">
                <a:latin typeface="Chiller" panose="04020404031007020602" pitchFamily="82" charset="0"/>
              </a:rPr>
            </a:br>
            <a:r>
              <a:rPr lang="en-US" sz="8000" dirty="0" smtClean="0">
                <a:latin typeface="Chiller" panose="04020404031007020602" pitchFamily="82" charset="0"/>
              </a:rPr>
              <a:t>A t-distribution Exercise</a:t>
            </a:r>
            <a:endParaRPr lang="en-US" sz="8000" dirty="0">
              <a:latin typeface="Chiller" panose="04020404031007020602" pitchFamily="82" charset="0"/>
            </a:endParaRPr>
          </a:p>
        </p:txBody>
      </p:sp>
      <p:sp>
        <p:nvSpPr>
          <p:cNvPr id="3" name="Subtitle 2"/>
          <p:cNvSpPr>
            <a:spLocks noGrp="1"/>
          </p:cNvSpPr>
          <p:nvPr>
            <p:ph type="subTitle" idx="1"/>
          </p:nvPr>
        </p:nvSpPr>
        <p:spPr>
          <a:xfrm>
            <a:off x="1358722" y="3422439"/>
            <a:ext cx="9448800" cy="1359202"/>
          </a:xfrm>
        </p:spPr>
        <p:txBody>
          <a:bodyPr>
            <a:noAutofit/>
          </a:bodyPr>
          <a:lstStyle/>
          <a:p>
            <a:pPr algn="ctr"/>
            <a:r>
              <a:rPr lang="en-US" sz="2400" dirty="0" smtClean="0"/>
              <a:t>Brianna Kurtz</a:t>
            </a:r>
          </a:p>
          <a:p>
            <a:pPr algn="ctr"/>
            <a:r>
              <a:rPr lang="en-US" sz="2400" dirty="0" smtClean="0"/>
              <a:t>Associate Professor of Mathematics and Statistics</a:t>
            </a:r>
          </a:p>
          <a:p>
            <a:pPr algn="ctr"/>
            <a:r>
              <a:rPr lang="en-US" sz="2400" dirty="0" smtClean="0"/>
              <a:t>Daytona State College</a:t>
            </a:r>
          </a:p>
          <a:p>
            <a:pPr algn="ctr"/>
            <a:r>
              <a:rPr lang="en-US" sz="2400" dirty="0" smtClean="0"/>
              <a:t>Daytona Beach, FL</a:t>
            </a:r>
            <a:endParaRPr lang="en-US" sz="2400" dirty="0"/>
          </a:p>
        </p:txBody>
      </p:sp>
    </p:spTree>
    <p:extLst>
      <p:ext uri="{BB962C8B-B14F-4D97-AF65-F5344CB8AC3E}">
        <p14:creationId xmlns:p14="http://schemas.microsoft.com/office/powerpoint/2010/main" val="199743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General Purpose</a:t>
            </a:r>
            <a:endParaRPr lang="en-US" sz="6000" dirty="0"/>
          </a:p>
        </p:txBody>
      </p:sp>
      <p:sp>
        <p:nvSpPr>
          <p:cNvPr id="3" name="Content Placeholder 2"/>
          <p:cNvSpPr>
            <a:spLocks noGrp="1"/>
          </p:cNvSpPr>
          <p:nvPr>
            <p:ph idx="1"/>
          </p:nvPr>
        </p:nvSpPr>
        <p:spPr/>
        <p:txBody>
          <a:bodyPr>
            <a:normAutofit/>
          </a:bodyPr>
          <a:lstStyle/>
          <a:p>
            <a:r>
              <a:rPr lang="en-US" sz="3200" dirty="0" smtClean="0"/>
              <a:t>Have students analyze data and be able to locate appropriate values (without being handed a clean data set)</a:t>
            </a:r>
          </a:p>
          <a:p>
            <a:r>
              <a:rPr lang="en-US" sz="3200" dirty="0" smtClean="0"/>
              <a:t>Understand the construction of confidence intervals</a:t>
            </a:r>
          </a:p>
          <a:p>
            <a:r>
              <a:rPr lang="en-US" sz="3200" dirty="0" smtClean="0"/>
              <a:t>Be able to analyze confidence interval results and how they compare to a given value</a:t>
            </a:r>
          </a:p>
          <a:p>
            <a:endParaRPr lang="en-US" sz="3200" dirty="0"/>
          </a:p>
        </p:txBody>
      </p:sp>
    </p:spTree>
    <p:extLst>
      <p:ext uri="{BB962C8B-B14F-4D97-AF65-F5344CB8AC3E}">
        <p14:creationId xmlns:p14="http://schemas.microsoft.com/office/powerpoint/2010/main" val="50402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activity</a:t>
            </a:r>
            <a:endParaRPr lang="en-US" sz="6000" dirty="0"/>
          </a:p>
        </p:txBody>
      </p:sp>
      <p:sp>
        <p:nvSpPr>
          <p:cNvPr id="18" name="Rectangle 17"/>
          <p:cNvSpPr/>
          <p:nvPr/>
        </p:nvSpPr>
        <p:spPr>
          <a:xfrm>
            <a:off x="2459865" y="2057401"/>
            <a:ext cx="6531735" cy="4401205"/>
          </a:xfrm>
          <a:prstGeom prst="rect">
            <a:avLst/>
          </a:prstGeom>
        </p:spPr>
        <p:txBody>
          <a:bodyPr wrap="square">
            <a:spAutoFit/>
          </a:bodyPr>
          <a:lstStyle/>
          <a:p>
            <a:pPr algn="ctr"/>
            <a:r>
              <a:rPr lang="en-US" sz="4000" b="1" dirty="0">
                <a:latin typeface="Chiller" panose="04020404031007020602" pitchFamily="82" charset="0"/>
                <a:ea typeface="Times New Roman" panose="02020603050405020304" pitchFamily="18" charset="0"/>
              </a:rPr>
              <a:t>Morbid Math – A T-distribution Exercise</a:t>
            </a:r>
            <a:endParaRPr lang="en-US" sz="4000" dirty="0">
              <a:latin typeface="Times New Roman" panose="02020603050405020304" pitchFamily="18" charset="0"/>
              <a:ea typeface="Times New Roman" panose="02020603050405020304" pitchFamily="18" charset="0"/>
            </a:endParaRPr>
          </a:p>
          <a:p>
            <a:r>
              <a:rPr lang="en-US" sz="2400" dirty="0">
                <a:latin typeface="Tahoma" panose="020B0604030504040204" pitchFamily="34" charset="0"/>
                <a:ea typeface="Times New Roman" panose="02020603050405020304" pitchFamily="18" charset="0"/>
              </a:rPr>
              <a:t>Today you will be doing your own data collection to determine how the life expectancy of people in the Daytona Beach area compares to the mean life expectancy of people in the United States (</a:t>
            </a:r>
            <a:r>
              <a:rPr lang="en-US" sz="2400" dirty="0">
                <a:latin typeface="Symbol" panose="05050102010706020507" pitchFamily="18" charset="2"/>
                <a:ea typeface="Times New Roman" panose="02020603050405020304" pitchFamily="18" charset="0"/>
                <a:cs typeface="Tahoma" panose="020B0604030504040204" pitchFamily="34" charset="0"/>
              </a:rPr>
              <a:t>m</a:t>
            </a:r>
            <a:r>
              <a:rPr lang="en-US" sz="2400" dirty="0">
                <a:latin typeface="Tahoma" panose="020B0604030504040204" pitchFamily="34" charset="0"/>
                <a:ea typeface="Times New Roman" panose="02020603050405020304" pitchFamily="18" charset="0"/>
              </a:rPr>
              <a:t> = 79.56, according to the CIA World </a:t>
            </a:r>
            <a:r>
              <a:rPr lang="en-US" sz="2400" dirty="0" err="1">
                <a:latin typeface="Tahoma" panose="020B0604030504040204" pitchFamily="34" charset="0"/>
                <a:ea typeface="Times New Roman" panose="02020603050405020304" pitchFamily="18" charset="0"/>
              </a:rPr>
              <a:t>Factbook</a:t>
            </a:r>
            <a:r>
              <a:rPr lang="en-US" sz="2400" dirty="0">
                <a:latin typeface="Tahoma" panose="020B0604030504040204" pitchFamily="34" charset="0"/>
                <a:ea typeface="Times New Roman" panose="02020603050405020304" pitchFamily="18" charset="0"/>
              </a:rPr>
              <a:t> 2014 estimate).  Please go through today’s obituary section and collect your sample of the ages at death for each individual listed.  Once you have your data, construct a 95% confidence interval.</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4854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0" y="9167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6000" dirty="0" smtClean="0"/>
              <a:t>The activity</a:t>
            </a:r>
            <a:endParaRPr lang="en-US" sz="6000" dirty="0"/>
          </a:p>
        </p:txBody>
      </p:sp>
      <p:graphicFrame>
        <p:nvGraphicFramePr>
          <p:cNvPr id="5" name="Object 4"/>
          <p:cNvGraphicFramePr>
            <a:graphicFrameLocks noChangeAspect="1"/>
          </p:cNvGraphicFramePr>
          <p:nvPr>
            <p:extLst>
              <p:ext uri="{D42A27DB-BD31-4B8C-83A1-F6EECF244321}">
                <p14:modId xmlns:p14="http://schemas.microsoft.com/office/powerpoint/2010/main" val="1169395604"/>
              </p:ext>
            </p:extLst>
          </p:nvPr>
        </p:nvGraphicFramePr>
        <p:xfrm>
          <a:off x="1056068" y="2667001"/>
          <a:ext cx="1323975" cy="238125"/>
        </p:xfrm>
        <a:graphic>
          <a:graphicData uri="http://schemas.openxmlformats.org/presentationml/2006/ole">
            <mc:AlternateContent xmlns:mc="http://schemas.openxmlformats.org/markup-compatibility/2006">
              <mc:Choice xmlns:v="urn:schemas-microsoft-com:vml" Requires="v">
                <p:oleObj spid="_x0000_s2068" name="Equation" r:id="rId3" imgW="1104900" imgH="203200" progId="Equation.3">
                  <p:embed/>
                </p:oleObj>
              </mc:Choice>
              <mc:Fallback>
                <p:oleObj name="Equation" r:id="rId3" imgW="1104900" imgH="203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068" y="2667001"/>
                        <a:ext cx="13239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2676257" y="2575775"/>
            <a:ext cx="6763957" cy="3046988"/>
          </a:xfrm>
          <a:prstGeom prst="rect">
            <a:avLst/>
          </a:prstGeom>
        </p:spPr>
        <p:txBody>
          <a:bodyPr wrap="square">
            <a:spAutoFit/>
          </a:bodyPr>
          <a:lstStyle/>
          <a:p>
            <a:r>
              <a:rPr lang="en-US" sz="3200" dirty="0">
                <a:latin typeface="Tahoma" panose="020B0604030504040204" pitchFamily="34" charset="0"/>
                <a:ea typeface="Times New Roman" panose="02020603050405020304" pitchFamily="18" charset="0"/>
              </a:rPr>
              <a:t>Confidence Interval:  (			,		)</a:t>
            </a:r>
            <a:endParaRPr lang="en-US" sz="3200" dirty="0">
              <a:latin typeface="Times New Roman" panose="02020603050405020304" pitchFamily="18" charset="0"/>
              <a:ea typeface="Times New Roman" panose="02020603050405020304" pitchFamily="18" charset="0"/>
            </a:endParaRPr>
          </a:p>
          <a:p>
            <a:r>
              <a:rPr lang="en-US" sz="3200" dirty="0">
                <a:latin typeface="Tahoma" panose="020B060403050404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r>
              <a:rPr lang="en-US" sz="3200" dirty="0">
                <a:latin typeface="Tahoma" panose="020B060403050404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r>
              <a:rPr lang="en-US" sz="3200" dirty="0">
                <a:latin typeface="Tahoma" panose="020B060403050404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r>
              <a:rPr lang="en-US" sz="3200" dirty="0">
                <a:latin typeface="Tahoma" panose="020B0604030504040204" pitchFamily="34" charset="0"/>
                <a:ea typeface="Times New Roman" panose="02020603050405020304" pitchFamily="18" charset="0"/>
              </a:rPr>
              <a:t>How does this compare to our population mean?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425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0" y="9167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6000" dirty="0" smtClean="0"/>
              <a:t>The activity</a:t>
            </a:r>
            <a:endParaRPr lang="en-US" sz="6000" dirty="0"/>
          </a:p>
        </p:txBody>
      </p:sp>
      <p:sp>
        <p:nvSpPr>
          <p:cNvPr id="5" name="Rectangle 4"/>
          <p:cNvSpPr/>
          <p:nvPr/>
        </p:nvSpPr>
        <p:spPr>
          <a:xfrm>
            <a:off x="2550017" y="2060620"/>
            <a:ext cx="7611414" cy="4031873"/>
          </a:xfrm>
          <a:prstGeom prst="rect">
            <a:avLst/>
          </a:prstGeom>
        </p:spPr>
        <p:txBody>
          <a:bodyPr wrap="square">
            <a:spAutoFit/>
          </a:bodyPr>
          <a:lstStyle/>
          <a:p>
            <a:r>
              <a:rPr lang="en-US" sz="3200" dirty="0">
                <a:latin typeface="Tahoma" panose="020B0604030504040204" pitchFamily="34" charset="0"/>
                <a:ea typeface="Times New Roman" panose="02020603050405020304" pitchFamily="18" charset="0"/>
              </a:rPr>
              <a:t>Part II:  Now let’s look by gender.  According to the same study, the average life expectancy for women in the United States is </a:t>
            </a:r>
            <a:r>
              <a:rPr lang="en-US" sz="3200" dirty="0" smtClean="0">
                <a:latin typeface="Tahoma" panose="020B0604030504040204" pitchFamily="34" charset="0"/>
                <a:ea typeface="Times New Roman" panose="02020603050405020304" pitchFamily="18" charset="0"/>
              </a:rPr>
              <a:t>81.94.  </a:t>
            </a:r>
            <a:r>
              <a:rPr lang="en-US" sz="3200" dirty="0">
                <a:latin typeface="Tahoma" panose="020B0604030504040204" pitchFamily="34" charset="0"/>
                <a:ea typeface="Times New Roman" panose="02020603050405020304" pitchFamily="18" charset="0"/>
              </a:rPr>
              <a:t>For men, it is </a:t>
            </a:r>
            <a:r>
              <a:rPr lang="en-US" sz="3200" dirty="0" smtClean="0">
                <a:latin typeface="Tahoma" panose="020B0604030504040204" pitchFamily="34" charset="0"/>
                <a:ea typeface="Times New Roman" panose="02020603050405020304" pitchFamily="18" charset="0"/>
              </a:rPr>
              <a:t>77.11.  </a:t>
            </a:r>
            <a:r>
              <a:rPr lang="en-US" sz="3200" dirty="0">
                <a:latin typeface="Tahoma" panose="020B0604030504040204" pitchFamily="34" charset="0"/>
                <a:ea typeface="Times New Roman" panose="02020603050405020304" pitchFamily="18" charset="0"/>
              </a:rPr>
              <a:t>Using your same data, calculate a 99% confidence interval for men and a 99% confidence interval for women.  How does this compare?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1748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15695" y="1669424"/>
            <a:ext cx="6108879" cy="45816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1" y="346120"/>
            <a:ext cx="6173273" cy="462995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049" y="3712335"/>
            <a:ext cx="3713408" cy="278505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486649" y="556810"/>
            <a:ext cx="2966969" cy="2225227"/>
          </a:xfrm>
          <a:prstGeom prst="rect">
            <a:avLst/>
          </a:prstGeom>
        </p:spPr>
      </p:pic>
    </p:spTree>
    <p:extLst>
      <p:ext uri="{BB962C8B-B14F-4D97-AF65-F5344CB8AC3E}">
        <p14:creationId xmlns:p14="http://schemas.microsoft.com/office/powerpoint/2010/main" val="318760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Mishaps and Pitfalls</a:t>
            </a:r>
            <a:endParaRPr lang="en-US" sz="6000" dirty="0"/>
          </a:p>
        </p:txBody>
      </p:sp>
      <p:sp>
        <p:nvSpPr>
          <p:cNvPr id="3" name="Content Placeholder 2"/>
          <p:cNvSpPr>
            <a:spLocks noGrp="1"/>
          </p:cNvSpPr>
          <p:nvPr>
            <p:ph idx="1"/>
          </p:nvPr>
        </p:nvSpPr>
        <p:spPr/>
        <p:txBody>
          <a:bodyPr>
            <a:normAutofit/>
          </a:bodyPr>
          <a:lstStyle/>
          <a:p>
            <a:r>
              <a:rPr lang="en-US" sz="3200" dirty="0" smtClean="0"/>
              <a:t>Ease of counting a single data point twice</a:t>
            </a:r>
          </a:p>
          <a:p>
            <a:r>
              <a:rPr lang="en-US" sz="3200" dirty="0" smtClean="0"/>
              <a:t>In Memoriam vs. Obituary</a:t>
            </a:r>
          </a:p>
          <a:p>
            <a:r>
              <a:rPr lang="en-US" sz="3200" dirty="0" smtClean="0"/>
              <a:t>Lack of age of death being provided</a:t>
            </a:r>
          </a:p>
          <a:p>
            <a:r>
              <a:rPr lang="en-US" sz="3200" dirty="0" smtClean="0"/>
              <a:t>Knowledge of the deceased</a:t>
            </a:r>
          </a:p>
        </p:txBody>
      </p:sp>
    </p:spTree>
    <p:extLst>
      <p:ext uri="{BB962C8B-B14F-4D97-AF65-F5344CB8AC3E}">
        <p14:creationId xmlns:p14="http://schemas.microsoft.com/office/powerpoint/2010/main" val="3317408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7709"/>
            <a:ext cx="11274380" cy="1293028"/>
          </a:xfrm>
        </p:spPr>
        <p:txBody>
          <a:bodyPr>
            <a:noAutofit/>
          </a:bodyPr>
          <a:lstStyle/>
          <a:p>
            <a:r>
              <a:rPr lang="en-US" sz="6000" dirty="0" smtClean="0"/>
              <a:t>Variations on the Activity</a:t>
            </a:r>
            <a:endParaRPr lang="en-US" sz="6000" dirty="0"/>
          </a:p>
        </p:txBody>
      </p:sp>
      <p:sp>
        <p:nvSpPr>
          <p:cNvPr id="3" name="Content Placeholder 2"/>
          <p:cNvSpPr>
            <a:spLocks noGrp="1"/>
          </p:cNvSpPr>
          <p:nvPr>
            <p:ph idx="1"/>
          </p:nvPr>
        </p:nvSpPr>
        <p:spPr>
          <a:xfrm>
            <a:off x="685800" y="2833875"/>
            <a:ext cx="10820400" cy="4024125"/>
          </a:xfrm>
        </p:spPr>
        <p:txBody>
          <a:bodyPr>
            <a:normAutofit/>
          </a:bodyPr>
          <a:lstStyle/>
          <a:p>
            <a:r>
              <a:rPr lang="en-US" sz="3200" dirty="0" smtClean="0"/>
              <a:t>Newspapers from the same date but from different locations</a:t>
            </a:r>
          </a:p>
          <a:p>
            <a:r>
              <a:rPr lang="en-US" sz="3200" dirty="0" smtClean="0"/>
              <a:t>Daytona Beach newspaper from different times during the year</a:t>
            </a:r>
          </a:p>
          <a:p>
            <a:pPr marL="0" indent="0">
              <a:buNone/>
            </a:pPr>
            <a:endParaRPr lang="en-US" sz="3200" dirty="0" smtClean="0"/>
          </a:p>
          <a:p>
            <a:endParaRPr lang="en-US" sz="3200" dirty="0"/>
          </a:p>
        </p:txBody>
      </p:sp>
    </p:spTree>
    <p:extLst>
      <p:ext uri="{BB962C8B-B14F-4D97-AF65-F5344CB8AC3E}">
        <p14:creationId xmlns:p14="http://schemas.microsoft.com/office/powerpoint/2010/main" val="40359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479" y="0"/>
            <a:ext cx="9448800" cy="1825096"/>
          </a:xfrm>
        </p:spPr>
        <p:txBody>
          <a:bodyPr>
            <a:normAutofit/>
          </a:bodyPr>
          <a:lstStyle/>
          <a:p>
            <a:pPr algn="ctr"/>
            <a:r>
              <a:rPr lang="en-US" sz="4400" dirty="0" smtClean="0"/>
              <a:t>kurtzb@daytonastate.edu</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861" y="1825096"/>
            <a:ext cx="4360035" cy="3270027"/>
          </a:xfrm>
          <a:prstGeom prst="rect">
            <a:avLst/>
          </a:prstGeom>
        </p:spPr>
      </p:pic>
    </p:spTree>
    <p:extLst>
      <p:ext uri="{BB962C8B-B14F-4D97-AF65-F5344CB8AC3E}">
        <p14:creationId xmlns:p14="http://schemas.microsoft.com/office/powerpoint/2010/main" val="1004150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TC104033937[[fn=Vapor Trail]]</Template>
  <TotalTime>138</TotalTime>
  <Words>270</Words>
  <Application>Microsoft Office PowerPoint</Application>
  <PresentationFormat>Widescreen</PresentationFormat>
  <Paragraphs>29</Paragraphs>
  <Slides>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Century Gothic</vt:lpstr>
      <vt:lpstr>Chiller</vt:lpstr>
      <vt:lpstr>Symbol</vt:lpstr>
      <vt:lpstr>Tahoma</vt:lpstr>
      <vt:lpstr>Times New Roman</vt:lpstr>
      <vt:lpstr>Vapor Trail</vt:lpstr>
      <vt:lpstr>Equation</vt:lpstr>
      <vt:lpstr>Morbid Math:  A t-distribution Exercise</vt:lpstr>
      <vt:lpstr>General Purpose</vt:lpstr>
      <vt:lpstr>The activity</vt:lpstr>
      <vt:lpstr>PowerPoint Presentation</vt:lpstr>
      <vt:lpstr>PowerPoint Presentation</vt:lpstr>
      <vt:lpstr>PowerPoint Presentation</vt:lpstr>
      <vt:lpstr>Mishaps and Pitfalls</vt:lpstr>
      <vt:lpstr>Variations on the Activity</vt:lpstr>
      <vt:lpstr>kurtzb@daytonastate.edu</vt:lpstr>
    </vt:vector>
  </TitlesOfParts>
  <Company>Daytona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Morbid Math:  A t-distribution Activity</dc:title>
  <dc:creator>Brianna</dc:creator>
  <cp:lastModifiedBy>Brianna</cp:lastModifiedBy>
  <cp:revision>15</cp:revision>
  <dcterms:created xsi:type="dcterms:W3CDTF">2014-05-29T20:18:58Z</dcterms:created>
  <dcterms:modified xsi:type="dcterms:W3CDTF">2014-05-30T20:38:04Z</dcterms:modified>
</cp:coreProperties>
</file>