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8" r:id="rId6"/>
    <p:sldId id="265" r:id="rId7"/>
    <p:sldId id="266" r:id="rId8"/>
    <p:sldId id="267" r:id="rId9"/>
    <p:sldId id="260" r:id="rId10"/>
    <p:sldId id="261" r:id="rId11"/>
    <p:sldId id="262" r:id="rId12"/>
    <p:sldId id="263" r:id="rId13"/>
    <p:sldId id="264" r:id="rId14"/>
    <p:sldId id="276" r:id="rId15"/>
    <p:sldId id="269" r:id="rId16"/>
    <p:sldId id="270" r:id="rId17"/>
    <p:sldId id="274" r:id="rId18"/>
    <p:sldId id="271" r:id="rId19"/>
    <p:sldId id="272" r:id="rId20"/>
    <p:sldId id="273"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9692" autoAdjust="0"/>
    <p:restoredTop sz="98368" autoAdjust="0"/>
  </p:normalViewPr>
  <p:slideViewPr>
    <p:cSldViewPr snapToGrid="0" snapToObjects="1">
      <p:cViewPr varScale="1">
        <p:scale>
          <a:sx n="75" d="100"/>
          <a:sy n="75" d="100"/>
        </p:scale>
        <p:origin x="-10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March 1, 2012</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March 1,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March 1,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March 1,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March 1,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March 1, 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March 1, 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March 1, 2012</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March 1, 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March 1, 2012</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March 1, 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March 1, 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7.emf"/><Relationship Id="rId5" Type="http://schemas.openxmlformats.org/officeDocument/2006/relationships/image" Target="../media/image8.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9.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Significance Tests in practice</a:t>
            </a:r>
            <a:endParaRPr lang="en-US" dirty="0"/>
          </a:p>
        </p:txBody>
      </p:sp>
      <p:sp>
        <p:nvSpPr>
          <p:cNvPr id="3" name="Subtitle 2"/>
          <p:cNvSpPr>
            <a:spLocks noGrp="1"/>
          </p:cNvSpPr>
          <p:nvPr>
            <p:ph type="subTitle" idx="1"/>
          </p:nvPr>
        </p:nvSpPr>
        <p:spPr/>
        <p:txBody>
          <a:bodyPr/>
          <a:lstStyle/>
          <a:p>
            <a:r>
              <a:rPr lang="en-US" dirty="0" smtClean="0"/>
              <a:t>Chapter 12</a:t>
            </a:r>
            <a:endParaRPr lang="en-US" dirty="0"/>
          </a:p>
        </p:txBody>
      </p:sp>
    </p:spTree>
    <p:extLst>
      <p:ext uri="{BB962C8B-B14F-4D97-AF65-F5344CB8AC3E}">
        <p14:creationId xmlns:p14="http://schemas.microsoft.com/office/powerpoint/2010/main" val="1074075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778933"/>
            <a:ext cx="7592508" cy="5655733"/>
          </a:xfrm>
        </p:spPr>
        <p:txBody>
          <a:bodyPr>
            <a:normAutofit/>
          </a:bodyPr>
          <a:lstStyle/>
          <a:p>
            <a:r>
              <a:rPr lang="en-US" b="1" dirty="0" smtClean="0"/>
              <a:t>Step 1</a:t>
            </a:r>
            <a:r>
              <a:rPr lang="en-US" dirty="0" smtClean="0"/>
              <a:t>: </a:t>
            </a:r>
            <a:r>
              <a:rPr lang="en-US" u="sng" dirty="0" smtClean="0"/>
              <a:t>Hypothesis</a:t>
            </a:r>
            <a:r>
              <a:rPr lang="en-US" dirty="0" smtClean="0"/>
              <a:t>- since we care about the difference, </a:t>
            </a:r>
            <a:r>
              <a:rPr lang="en-US" dirty="0" err="1" smtClean="0"/>
              <a:t>μ</a:t>
            </a:r>
            <a:r>
              <a:rPr lang="en-US" baseline="-25000" dirty="0" err="1" smtClean="0"/>
              <a:t>before</a:t>
            </a:r>
            <a:r>
              <a:rPr lang="en-US" dirty="0" err="1" smtClean="0"/>
              <a:t>-μ</a:t>
            </a:r>
            <a:r>
              <a:rPr lang="en-US" baseline="-25000" dirty="0" err="1" smtClean="0"/>
              <a:t>after</a:t>
            </a:r>
            <a:r>
              <a:rPr lang="en-US" dirty="0" smtClean="0"/>
              <a:t> = </a:t>
            </a:r>
            <a:r>
              <a:rPr lang="en-US" dirty="0" err="1" smtClean="0"/>
              <a:t>μ</a:t>
            </a:r>
            <a:r>
              <a:rPr lang="en-US" baseline="-25000" dirty="0" err="1" smtClean="0"/>
              <a:t>diff</a:t>
            </a:r>
            <a:endParaRPr lang="en-US" dirty="0" smtClean="0"/>
          </a:p>
          <a:p>
            <a:pPr lvl="1"/>
            <a:r>
              <a:rPr lang="en-US" dirty="0" smtClean="0"/>
              <a:t>H</a:t>
            </a:r>
            <a:r>
              <a:rPr lang="en-US" baseline="-25000" dirty="0" smtClean="0"/>
              <a:t>0</a:t>
            </a:r>
            <a:r>
              <a:rPr lang="en-US" dirty="0" smtClean="0"/>
              <a:t>: </a:t>
            </a:r>
            <a:r>
              <a:rPr lang="en-US" dirty="0" err="1" smtClean="0"/>
              <a:t>μ</a:t>
            </a:r>
            <a:r>
              <a:rPr lang="en-US" baseline="-25000" dirty="0" err="1" smtClean="0"/>
              <a:t>diff</a:t>
            </a:r>
            <a:r>
              <a:rPr lang="en-US" dirty="0" smtClean="0"/>
              <a:t> = 0  “The mean sweetness loss for the population of tasters is zero”        </a:t>
            </a:r>
          </a:p>
          <a:p>
            <a:pPr lvl="1"/>
            <a:r>
              <a:rPr lang="en-US" dirty="0" smtClean="0"/>
              <a:t>H</a:t>
            </a:r>
            <a:r>
              <a:rPr lang="en-US" baseline="-25000" dirty="0" smtClean="0"/>
              <a:t>A</a:t>
            </a:r>
            <a:r>
              <a:rPr lang="en-US" dirty="0" smtClean="0"/>
              <a:t>: </a:t>
            </a:r>
            <a:r>
              <a:rPr lang="en-US" dirty="0" err="1" smtClean="0"/>
              <a:t>μ</a:t>
            </a:r>
            <a:r>
              <a:rPr lang="en-US" baseline="-25000" dirty="0" err="1" smtClean="0"/>
              <a:t>diff</a:t>
            </a:r>
            <a:r>
              <a:rPr lang="en-US" dirty="0" smtClean="0"/>
              <a:t> &gt; 0  “The mean sweetness loss for the population of tasters is positive.  The cola seems to be losing sweetness in storage</a:t>
            </a:r>
          </a:p>
          <a:p>
            <a:r>
              <a:rPr lang="en-US" b="1" dirty="0" smtClean="0"/>
              <a:t>Step 2</a:t>
            </a:r>
            <a:r>
              <a:rPr lang="en-US" dirty="0" smtClean="0"/>
              <a:t>: </a:t>
            </a:r>
            <a:r>
              <a:rPr lang="en-US" u="sng" dirty="0" smtClean="0"/>
              <a:t>Conditions</a:t>
            </a:r>
            <a:r>
              <a:rPr lang="en-US" dirty="0" smtClean="0"/>
              <a:t>- Since we do not know the standard deviation of sweetness loss in the population of tasters, we must use a one-sample t test.  Now we check conditions:</a:t>
            </a:r>
          </a:p>
          <a:p>
            <a:pPr lvl="1"/>
            <a:r>
              <a:rPr lang="en-US" dirty="0" smtClean="0"/>
              <a:t>SRS- assume the 10 tasters are randomly selected</a:t>
            </a:r>
          </a:p>
          <a:p>
            <a:pPr lvl="1"/>
            <a:r>
              <a:rPr lang="en-US" dirty="0" smtClean="0"/>
              <a:t>Normality: 10 is too small a sample so we check our normal probability plot</a:t>
            </a:r>
            <a:endParaRPr lang="en-US" dirty="0"/>
          </a:p>
        </p:txBody>
      </p:sp>
    </p:spTree>
    <p:extLst>
      <p:ext uri="{BB962C8B-B14F-4D97-AF65-F5344CB8AC3E}">
        <p14:creationId xmlns:p14="http://schemas.microsoft.com/office/powerpoint/2010/main" val="2132297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778934"/>
            <a:ext cx="7643308" cy="5053696"/>
          </a:xfrm>
        </p:spPr>
        <p:txBody>
          <a:bodyPr/>
          <a:lstStyle/>
          <a:p>
            <a:r>
              <a:rPr lang="en-US" dirty="0" smtClean="0"/>
              <a:t>It is slightly left skewed, but no gaps/outliers so we proceed with caution</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Independence: we assume there are more then 10x10 = 100 tasters in the population</a:t>
            </a:r>
          </a:p>
          <a:p>
            <a:endParaRPr lang="en-US" dirty="0"/>
          </a:p>
        </p:txBody>
      </p:sp>
      <p:pic>
        <p:nvPicPr>
          <p:cNvPr id="5" name="Picture 4"/>
          <p:cNvPicPr>
            <a:picLocks noChangeAspect="1"/>
          </p:cNvPicPr>
          <p:nvPr/>
        </p:nvPicPr>
        <p:blipFill>
          <a:blip r:embed="rId2"/>
          <a:stretch>
            <a:fillRect/>
          </a:stretch>
        </p:blipFill>
        <p:spPr>
          <a:xfrm>
            <a:off x="2032000" y="1633387"/>
            <a:ext cx="4419600" cy="2939579"/>
          </a:xfrm>
          <a:prstGeom prst="rect">
            <a:avLst/>
          </a:prstGeom>
        </p:spPr>
      </p:pic>
    </p:spTree>
    <p:extLst>
      <p:ext uri="{BB962C8B-B14F-4D97-AF65-F5344CB8AC3E}">
        <p14:creationId xmlns:p14="http://schemas.microsoft.com/office/powerpoint/2010/main" val="388411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711200"/>
            <a:ext cx="6777317" cy="5121429"/>
          </a:xfrm>
        </p:spPr>
        <p:txBody>
          <a:bodyPr/>
          <a:lstStyle/>
          <a:p>
            <a:r>
              <a:rPr lang="en-US" b="1" dirty="0" smtClean="0"/>
              <a:t>Step 3: </a:t>
            </a:r>
            <a:r>
              <a:rPr lang="en-US" u="sng" dirty="0" smtClean="0"/>
              <a:t>Calculations</a:t>
            </a:r>
          </a:p>
          <a:p>
            <a:pPr lvl="1"/>
            <a:r>
              <a:rPr lang="en-US" b="1" dirty="0" smtClean="0"/>
              <a:t>Test Statistic- </a:t>
            </a:r>
            <a:r>
              <a:rPr lang="en-US" dirty="0" smtClean="0"/>
              <a:t>The basic statistics are</a:t>
            </a:r>
          </a:p>
          <a:p>
            <a:pPr lvl="2"/>
            <a:r>
              <a:rPr lang="en-US" dirty="0" smtClean="0"/>
              <a:t>X </a:t>
            </a:r>
            <a:r>
              <a:rPr lang="en-US" dirty="0" err="1" smtClean="0"/>
              <a:t>bar</a:t>
            </a:r>
            <a:r>
              <a:rPr lang="en-US" baseline="-25000" dirty="0" err="1" smtClean="0"/>
              <a:t>diff</a:t>
            </a:r>
            <a:r>
              <a:rPr lang="en-US" baseline="30000" dirty="0" smtClean="0"/>
              <a:t> =</a:t>
            </a:r>
            <a:r>
              <a:rPr lang="en-US" dirty="0" smtClean="0"/>
              <a:t> 1.01 and </a:t>
            </a:r>
            <a:r>
              <a:rPr lang="en-US" dirty="0" err="1" smtClean="0"/>
              <a:t>S</a:t>
            </a:r>
            <a:r>
              <a:rPr lang="en-US" baseline="-25000" dirty="0" err="1" smtClean="0"/>
              <a:t>diff</a:t>
            </a:r>
            <a:r>
              <a:rPr lang="en-US" dirty="0" smtClean="0"/>
              <a:t>= 1.196</a:t>
            </a:r>
          </a:p>
          <a:p>
            <a:pPr lvl="2"/>
            <a:r>
              <a:rPr lang="en-US" dirty="0" err="1" smtClean="0"/>
              <a:t>T</a:t>
            </a:r>
            <a:r>
              <a:rPr lang="en-US" baseline="-25000" dirty="0" err="1" smtClean="0"/>
              <a:t>calc</a:t>
            </a:r>
            <a:r>
              <a:rPr lang="en-US" dirty="0" smtClean="0"/>
              <a:t>= (1.02 – 0)/ (1.196/√10) = 2.70</a:t>
            </a:r>
          </a:p>
          <a:p>
            <a:pPr lvl="2"/>
            <a:r>
              <a:rPr lang="en-US" dirty="0" smtClean="0"/>
              <a:t>P value: degrees of freedom are 10-1 = 9   for alpha = .05, p = .0123 </a:t>
            </a:r>
          </a:p>
          <a:p>
            <a:pPr lvl="2"/>
            <a:endParaRPr lang="en-US" dirty="0"/>
          </a:p>
          <a:p>
            <a:pPr lvl="2"/>
            <a:endParaRPr lang="en-US" dirty="0"/>
          </a:p>
        </p:txBody>
      </p:sp>
      <p:pic>
        <p:nvPicPr>
          <p:cNvPr id="4" name="Picture 3"/>
          <p:cNvPicPr>
            <a:picLocks noChangeAspect="1"/>
          </p:cNvPicPr>
          <p:nvPr/>
        </p:nvPicPr>
        <p:blipFill>
          <a:blip r:embed="rId2"/>
          <a:stretch>
            <a:fillRect/>
          </a:stretch>
        </p:blipFill>
        <p:spPr>
          <a:xfrm>
            <a:off x="2438399" y="3252176"/>
            <a:ext cx="4656667" cy="3032583"/>
          </a:xfrm>
          <a:prstGeom prst="rect">
            <a:avLst/>
          </a:prstGeom>
        </p:spPr>
      </p:pic>
    </p:spTree>
    <p:extLst>
      <p:ext uri="{BB962C8B-B14F-4D97-AF65-F5344CB8AC3E}">
        <p14:creationId xmlns:p14="http://schemas.microsoft.com/office/powerpoint/2010/main" val="10089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46668"/>
            <a:ext cx="6777317" cy="4985962"/>
          </a:xfrm>
        </p:spPr>
        <p:txBody>
          <a:bodyPr/>
          <a:lstStyle/>
          <a:p>
            <a:r>
              <a:rPr lang="en-US" b="1" dirty="0" smtClean="0"/>
              <a:t>Step 4: </a:t>
            </a:r>
            <a:r>
              <a:rPr lang="en-US" u="sng" dirty="0" smtClean="0"/>
              <a:t>Interpretation</a:t>
            </a:r>
            <a:r>
              <a:rPr lang="en-US" dirty="0" smtClean="0"/>
              <a:t>- A P-value this low gives strong evidence against the null hypothesis.  We reject H</a:t>
            </a:r>
            <a:r>
              <a:rPr lang="en-US" baseline="-25000" dirty="0" smtClean="0"/>
              <a:t>0</a:t>
            </a:r>
            <a:r>
              <a:rPr lang="en-US" dirty="0" smtClean="0"/>
              <a:t> and conclude that the cola has lost sweetness during storage</a:t>
            </a:r>
          </a:p>
          <a:p>
            <a:endParaRPr lang="en-US" b="1" dirty="0"/>
          </a:p>
          <a:p>
            <a:r>
              <a:rPr lang="en-US" b="1" dirty="0" smtClean="0"/>
              <a:t>*Remember the 3C’s! (Conclusion, connection, context)</a:t>
            </a:r>
          </a:p>
          <a:p>
            <a:endParaRPr lang="en-US" b="1" dirty="0"/>
          </a:p>
        </p:txBody>
      </p:sp>
    </p:spTree>
    <p:extLst>
      <p:ext uri="{BB962C8B-B14F-4D97-AF65-F5344CB8AC3E}">
        <p14:creationId xmlns:p14="http://schemas.microsoft.com/office/powerpoint/2010/main" val="1144101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Robustness and Power</a:t>
            </a:r>
            <a:endParaRPr lang="en-US" dirty="0"/>
          </a:p>
        </p:txBody>
      </p:sp>
      <p:sp>
        <p:nvSpPr>
          <p:cNvPr id="3" name="Content Placeholder 2"/>
          <p:cNvSpPr>
            <a:spLocks noGrp="1"/>
          </p:cNvSpPr>
          <p:nvPr>
            <p:ph idx="1"/>
          </p:nvPr>
        </p:nvSpPr>
        <p:spPr>
          <a:xfrm>
            <a:off x="1043492" y="2323652"/>
            <a:ext cx="7592508" cy="4111015"/>
          </a:xfrm>
        </p:spPr>
        <p:txBody>
          <a:bodyPr>
            <a:normAutofit/>
          </a:bodyPr>
          <a:lstStyle/>
          <a:p>
            <a:r>
              <a:rPr lang="en-US" dirty="0" smtClean="0"/>
              <a:t>Recall that t procedures are robust against non-normality of the population except when outliers or strong </a:t>
            </a:r>
            <a:r>
              <a:rPr lang="en-US" dirty="0" err="1" smtClean="0"/>
              <a:t>skewness</a:t>
            </a:r>
            <a:r>
              <a:rPr lang="en-US" dirty="0" smtClean="0"/>
              <a:t> are present (</a:t>
            </a:r>
            <a:r>
              <a:rPr lang="en-US" dirty="0" err="1" smtClean="0"/>
              <a:t>skewness</a:t>
            </a:r>
            <a:r>
              <a:rPr lang="en-US" dirty="0" smtClean="0"/>
              <a:t> is more serious).  As the sample size increases, the CLT ensures that our distribution of sample means approximates normality.   </a:t>
            </a:r>
          </a:p>
          <a:p>
            <a:r>
              <a:rPr lang="en-US" dirty="0" smtClean="0"/>
              <a:t>Again, calculating power is not in this course, but remember we can still commit the same type I / type II errors when rejecting (or failing to reject) the null. </a:t>
            </a:r>
            <a:endParaRPr lang="en-US" dirty="0"/>
          </a:p>
        </p:txBody>
      </p:sp>
    </p:spTree>
    <p:extLst>
      <p:ext uri="{BB962C8B-B14F-4D97-AF65-F5344CB8AC3E}">
        <p14:creationId xmlns:p14="http://schemas.microsoft.com/office/powerpoint/2010/main" val="1666819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12.2 Tests about a population proportion</a:t>
            </a:r>
            <a:endParaRPr lang="en-US" dirty="0"/>
          </a:p>
        </p:txBody>
      </p:sp>
      <p:sp>
        <p:nvSpPr>
          <p:cNvPr id="3" name="Content Placeholder 2"/>
          <p:cNvSpPr>
            <a:spLocks noGrp="1"/>
          </p:cNvSpPr>
          <p:nvPr>
            <p:ph idx="1"/>
          </p:nvPr>
        </p:nvSpPr>
        <p:spPr/>
        <p:txBody>
          <a:bodyPr/>
          <a:lstStyle/>
          <a:p>
            <a:r>
              <a:rPr lang="en-US" dirty="0" smtClean="0"/>
              <a:t>Remember, when the 3 conditions are met (SRS, Normality, and </a:t>
            </a:r>
            <a:r>
              <a:rPr lang="en-US" dirty="0" err="1" smtClean="0"/>
              <a:t>Indep</a:t>
            </a:r>
            <a:r>
              <a:rPr lang="en-US" dirty="0" smtClean="0"/>
              <a:t>.), the sampling distribution of p hat is approximately Normal with mean equal to rho and standard deviation = √(</a:t>
            </a:r>
            <a:r>
              <a:rPr lang="en-US" dirty="0" err="1" smtClean="0"/>
              <a:t>pq</a:t>
            </a:r>
            <a:r>
              <a:rPr lang="en-US" dirty="0" smtClean="0"/>
              <a:t>/n) </a:t>
            </a:r>
          </a:p>
          <a:p>
            <a:endParaRPr lang="en-US" dirty="0"/>
          </a:p>
        </p:txBody>
      </p:sp>
    </p:spTree>
    <p:extLst>
      <p:ext uri="{BB962C8B-B14F-4D97-AF65-F5344CB8AC3E}">
        <p14:creationId xmlns:p14="http://schemas.microsoft.com/office/powerpoint/2010/main" val="3460828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rcRect l="-34451" r="-34451"/>
          <a:stretch>
            <a:fillRect/>
          </a:stretch>
        </p:blipFill>
        <p:spPr>
          <a:xfrm>
            <a:off x="-25525" y="388105"/>
            <a:ext cx="11550680" cy="6170810"/>
          </a:xfrm>
        </p:spPr>
      </p:pic>
      <p:sp>
        <p:nvSpPr>
          <p:cNvPr id="5" name="TextBox 4"/>
          <p:cNvSpPr txBox="1"/>
          <p:nvPr/>
        </p:nvSpPr>
        <p:spPr>
          <a:xfrm>
            <a:off x="572223" y="1107798"/>
            <a:ext cx="1809143" cy="4524316"/>
          </a:xfrm>
          <a:prstGeom prst="rect">
            <a:avLst/>
          </a:prstGeom>
          <a:noFill/>
        </p:spPr>
        <p:txBody>
          <a:bodyPr wrap="square" rtlCol="0">
            <a:spAutoFit/>
          </a:bodyPr>
          <a:lstStyle/>
          <a:p>
            <a:r>
              <a:rPr lang="en-US" dirty="0" smtClean="0"/>
              <a:t>Note: In the standard error (denominator of test statistic) we use the values of our assumed null hypothesis- this is different from the standard error of the CI where we used sample proportion values!</a:t>
            </a:r>
            <a:endParaRPr lang="en-US" dirty="0"/>
          </a:p>
        </p:txBody>
      </p:sp>
    </p:spTree>
    <p:extLst>
      <p:ext uri="{BB962C8B-B14F-4D97-AF65-F5344CB8AC3E}">
        <p14:creationId xmlns:p14="http://schemas.microsoft.com/office/powerpoint/2010/main" val="43122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proportion z on </a:t>
            </a:r>
            <a:r>
              <a:rPr lang="en-US" dirty="0" err="1" smtClean="0"/>
              <a:t>calc</a:t>
            </a:r>
            <a:endParaRPr lang="en-US" dirty="0"/>
          </a:p>
        </p:txBody>
      </p:sp>
      <p:sp>
        <p:nvSpPr>
          <p:cNvPr id="3" name="Content Placeholder 2"/>
          <p:cNvSpPr>
            <a:spLocks noGrp="1"/>
          </p:cNvSpPr>
          <p:nvPr>
            <p:ph idx="1"/>
          </p:nvPr>
        </p:nvSpPr>
        <p:spPr/>
        <p:txBody>
          <a:bodyPr/>
          <a:lstStyle/>
          <a:p>
            <a:r>
              <a:rPr lang="en-US" dirty="0" smtClean="0"/>
              <a:t>Stat- Test – 1-propZtest  put in:</a:t>
            </a:r>
          </a:p>
          <a:p>
            <a:pPr lvl="1"/>
            <a:r>
              <a:rPr lang="en-US" dirty="0" smtClean="0"/>
              <a:t>Rho</a:t>
            </a:r>
          </a:p>
          <a:p>
            <a:pPr lvl="1"/>
            <a:r>
              <a:rPr lang="en-US" dirty="0" smtClean="0"/>
              <a:t>x = the count (number of successes in your sample)</a:t>
            </a:r>
          </a:p>
          <a:p>
            <a:pPr lvl="1"/>
            <a:r>
              <a:rPr lang="en-US" dirty="0" smtClean="0"/>
              <a:t>n = number of people in your sample</a:t>
            </a:r>
          </a:p>
          <a:p>
            <a:pPr lvl="1"/>
            <a:r>
              <a:rPr lang="en-US" dirty="0" smtClean="0"/>
              <a:t>choose one-tailed or 2 tailed hypothesis </a:t>
            </a:r>
          </a:p>
          <a:p>
            <a:pPr lvl="1"/>
            <a:r>
              <a:rPr lang="en-US" dirty="0" smtClean="0"/>
              <a:t>calculate</a:t>
            </a:r>
          </a:p>
        </p:txBody>
      </p:sp>
    </p:spTree>
    <p:extLst>
      <p:ext uri="{BB962C8B-B14F-4D97-AF65-F5344CB8AC3E}">
        <p14:creationId xmlns:p14="http://schemas.microsoft.com/office/powerpoint/2010/main" val="1796709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 767) work stress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Job stress poses a major threat to the health of workers.  A national survey or restaurant employees found that 75% said that work stress had a negative impact on their personal lives.  A random sample of 100 employees from a large restaurant chain finds that 68 answer “yes” when asked “Does work stress have a negative impact on your personal life?”.  Is this good reason to think that the proportion of all employees in this chain who would say “yes” differs from the national proportion of </a:t>
            </a:r>
            <a:r>
              <a:rPr lang="en-US" dirty="0" err="1" smtClean="0"/>
              <a:t>ρ</a:t>
            </a:r>
            <a:r>
              <a:rPr lang="en-US" dirty="0" smtClean="0"/>
              <a:t>= .75? </a:t>
            </a:r>
            <a:endParaRPr lang="en-US" dirty="0"/>
          </a:p>
        </p:txBody>
      </p:sp>
    </p:spTree>
    <p:extLst>
      <p:ext uri="{BB962C8B-B14F-4D97-AF65-F5344CB8AC3E}">
        <p14:creationId xmlns:p14="http://schemas.microsoft.com/office/powerpoint/2010/main" val="1331726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643468"/>
            <a:ext cx="6777317" cy="5189162"/>
          </a:xfrm>
        </p:spPr>
        <p:txBody>
          <a:bodyPr>
            <a:normAutofit fontScale="92500"/>
          </a:bodyPr>
          <a:lstStyle/>
          <a:p>
            <a:r>
              <a:rPr lang="en-US" b="1" dirty="0" smtClean="0"/>
              <a:t>Hypothesis: </a:t>
            </a:r>
            <a:r>
              <a:rPr lang="en-US" dirty="0" smtClean="0"/>
              <a:t> we want to test a claim about </a:t>
            </a:r>
            <a:r>
              <a:rPr lang="en-US" dirty="0" err="1" smtClean="0"/>
              <a:t>ρ</a:t>
            </a:r>
            <a:r>
              <a:rPr lang="en-US" dirty="0" smtClean="0"/>
              <a:t>, the true proportion of this chain’s employees who would say that work stress has a negative impact on their personal lives.  </a:t>
            </a:r>
          </a:p>
          <a:p>
            <a:pPr lvl="1"/>
            <a:r>
              <a:rPr lang="en-US" dirty="0" smtClean="0"/>
              <a:t>H</a:t>
            </a:r>
            <a:r>
              <a:rPr lang="en-US" baseline="-25000" dirty="0" smtClean="0"/>
              <a:t>0</a:t>
            </a:r>
            <a:r>
              <a:rPr lang="en-US" dirty="0" smtClean="0"/>
              <a:t>: </a:t>
            </a:r>
            <a:r>
              <a:rPr lang="en-US" dirty="0" err="1" smtClean="0"/>
              <a:t>ρ</a:t>
            </a:r>
            <a:r>
              <a:rPr lang="en-US" dirty="0" smtClean="0"/>
              <a:t>=.75           H</a:t>
            </a:r>
            <a:r>
              <a:rPr lang="en-US" baseline="-25000" dirty="0" smtClean="0"/>
              <a:t>A</a:t>
            </a:r>
            <a:r>
              <a:rPr lang="en-US" dirty="0" smtClean="0"/>
              <a:t>:  </a:t>
            </a:r>
            <a:r>
              <a:rPr lang="en-US" dirty="0" err="1" smtClean="0"/>
              <a:t>ρ</a:t>
            </a:r>
            <a:r>
              <a:rPr lang="en-US" dirty="0" smtClean="0"/>
              <a:t> ≠ .75</a:t>
            </a:r>
          </a:p>
          <a:p>
            <a:pPr lvl="1"/>
            <a:endParaRPr lang="en-US" dirty="0"/>
          </a:p>
          <a:p>
            <a:r>
              <a:rPr lang="en-US" b="1" dirty="0" smtClean="0"/>
              <a:t>Conditions:  </a:t>
            </a:r>
            <a:r>
              <a:rPr lang="en-US" dirty="0" smtClean="0"/>
              <a:t>We should use a one-proportion Z test if the conditions are met</a:t>
            </a:r>
          </a:p>
          <a:p>
            <a:pPr lvl="1"/>
            <a:r>
              <a:rPr lang="en-US" b="1" dirty="0" smtClean="0"/>
              <a:t>SRS: </a:t>
            </a:r>
            <a:r>
              <a:rPr lang="en-US" dirty="0" smtClean="0"/>
              <a:t>we are told in problem</a:t>
            </a:r>
          </a:p>
          <a:p>
            <a:pPr lvl="1"/>
            <a:r>
              <a:rPr lang="en-US" b="1" dirty="0" smtClean="0"/>
              <a:t>Normality: </a:t>
            </a:r>
            <a:r>
              <a:rPr lang="en-US" dirty="0" smtClean="0"/>
              <a:t>The expected number of “yes” and “no” responses are (100)(.75) = 75 and (100)(.25) = 25 respectively.  Both are at least 10 s</a:t>
            </a:r>
          </a:p>
          <a:p>
            <a:pPr lvl="1"/>
            <a:r>
              <a:rPr lang="en-US" b="1" dirty="0" smtClean="0"/>
              <a:t>Independence: </a:t>
            </a:r>
            <a:r>
              <a:rPr lang="en-US" dirty="0" smtClean="0"/>
              <a:t>We assume the chain has at least 10(100) = 1000 employees</a:t>
            </a:r>
            <a:endParaRPr lang="en-US" b="1" dirty="0"/>
          </a:p>
        </p:txBody>
      </p:sp>
    </p:spTree>
    <p:extLst>
      <p:ext uri="{BB962C8B-B14F-4D97-AF65-F5344CB8AC3E}">
        <p14:creationId xmlns:p14="http://schemas.microsoft.com/office/powerpoint/2010/main" val="1945043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12.1 Tests about a population mean </a:t>
            </a:r>
            <a:endParaRPr lang="en-US" dirty="0"/>
          </a:p>
        </p:txBody>
      </p:sp>
      <p:sp>
        <p:nvSpPr>
          <p:cNvPr id="3" name="Content Placeholder 2"/>
          <p:cNvSpPr>
            <a:spLocks noGrp="1"/>
          </p:cNvSpPr>
          <p:nvPr>
            <p:ph idx="1"/>
          </p:nvPr>
        </p:nvSpPr>
        <p:spPr>
          <a:xfrm>
            <a:off x="554015" y="2170664"/>
            <a:ext cx="8098917" cy="3508977"/>
          </a:xfrm>
        </p:spPr>
        <p:txBody>
          <a:bodyPr/>
          <a:lstStyle/>
          <a:p>
            <a:r>
              <a:rPr lang="en-US" sz="2000" dirty="0" smtClean="0"/>
              <a:t>When we don’t know the population standard deviation </a:t>
            </a:r>
            <a:r>
              <a:rPr lang="en-US" sz="2000" dirty="0" err="1" smtClean="0"/>
              <a:t>σ</a:t>
            </a:r>
            <a:r>
              <a:rPr lang="en-US" sz="2000" dirty="0" smtClean="0"/>
              <a:t>, we perform a one sample T test instead of a Z test </a:t>
            </a:r>
          </a:p>
          <a:p>
            <a:r>
              <a:rPr lang="en-US" sz="2000" dirty="0" smtClean="0"/>
              <a:t>We get a “T </a:t>
            </a:r>
            <a:r>
              <a:rPr lang="en-US" sz="2000" dirty="0" err="1" smtClean="0"/>
              <a:t>calc</a:t>
            </a:r>
            <a:r>
              <a:rPr lang="en-US" sz="2000" dirty="0" smtClean="0"/>
              <a:t>” (instead of a Z </a:t>
            </a:r>
            <a:r>
              <a:rPr lang="en-US" sz="2000" dirty="0" err="1" smtClean="0"/>
              <a:t>calc</a:t>
            </a:r>
            <a:r>
              <a:rPr lang="en-US" sz="2000" dirty="0" smtClean="0"/>
              <a:t>) and the formula is the same except we put in the standard deviation </a:t>
            </a:r>
            <a:r>
              <a:rPr lang="en-US" sz="2000" dirty="0" err="1" smtClean="0"/>
              <a:t>S</a:t>
            </a:r>
            <a:r>
              <a:rPr lang="en-US" sz="2000" baseline="-25000" dirty="0" err="1" smtClean="0"/>
              <a:t>x</a:t>
            </a:r>
            <a:r>
              <a:rPr lang="en-US" sz="2000" dirty="0" smtClean="0"/>
              <a:t> of our sample as a replacement for </a:t>
            </a:r>
            <a:r>
              <a:rPr lang="en-US" sz="2000" dirty="0" err="1"/>
              <a:t>σ</a:t>
            </a:r>
            <a:endParaRPr lang="en-US" sz="2000" dirty="0" smtClean="0"/>
          </a:p>
          <a:p>
            <a:endParaRPr lang="en-US" dirty="0" smtClean="0"/>
          </a:p>
          <a:p>
            <a:endParaRPr lang="en-US" dirty="0"/>
          </a:p>
          <a:p>
            <a:endParaRPr lang="en-US" dirty="0"/>
          </a:p>
        </p:txBody>
      </p:sp>
      <p:pic>
        <p:nvPicPr>
          <p:cNvPr id="4" name="Picture 3"/>
          <p:cNvPicPr>
            <a:picLocks noChangeAspect="1"/>
          </p:cNvPicPr>
          <p:nvPr/>
        </p:nvPicPr>
        <p:blipFill>
          <a:blip r:embed="rId2"/>
          <a:stretch>
            <a:fillRect/>
          </a:stretch>
        </p:blipFill>
        <p:spPr>
          <a:xfrm>
            <a:off x="1610791" y="4004731"/>
            <a:ext cx="6457443" cy="2252133"/>
          </a:xfrm>
          <a:prstGeom prst="rect">
            <a:avLst/>
          </a:prstGeom>
        </p:spPr>
      </p:pic>
    </p:spTree>
    <p:extLst>
      <p:ext uri="{BB962C8B-B14F-4D97-AF65-F5344CB8AC3E}">
        <p14:creationId xmlns:p14="http://schemas.microsoft.com/office/powerpoint/2010/main" val="590907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5600" y="643467"/>
            <a:ext cx="8365067" cy="5892799"/>
          </a:xfrm>
        </p:spPr>
        <p:txBody>
          <a:bodyPr>
            <a:normAutofit fontScale="92500" lnSpcReduction="20000"/>
          </a:bodyPr>
          <a:lstStyle/>
          <a:p>
            <a:r>
              <a:rPr lang="en-US" b="1" dirty="0" smtClean="0"/>
              <a:t>Calculations</a:t>
            </a:r>
          </a:p>
          <a:p>
            <a:pPr lvl="1"/>
            <a:r>
              <a:rPr lang="en-US" dirty="0" smtClean="0"/>
              <a:t>Test Statistic:</a:t>
            </a:r>
          </a:p>
          <a:p>
            <a:pPr lvl="1"/>
            <a:endParaRPr lang="en-US" dirty="0"/>
          </a:p>
          <a:p>
            <a:pPr lvl="1"/>
            <a:endParaRPr lang="en-US" dirty="0" smtClean="0"/>
          </a:p>
          <a:p>
            <a:pPr lvl="1"/>
            <a:r>
              <a:rPr lang="en-US" dirty="0" smtClean="0"/>
              <a:t>P value = .1052  (if you do </a:t>
            </a:r>
            <a:r>
              <a:rPr lang="en-US" dirty="0" err="1" smtClean="0"/>
              <a:t>normalcdf</a:t>
            </a:r>
            <a:r>
              <a:rPr lang="en-US" dirty="0" smtClean="0"/>
              <a:t>,</a:t>
            </a:r>
          </a:p>
          <a:p>
            <a:pPr marL="365760" lvl="1" indent="0">
              <a:buNone/>
            </a:pPr>
            <a:r>
              <a:rPr lang="en-US" dirty="0" smtClean="0"/>
              <a:t> remember to double your value b/c</a:t>
            </a:r>
          </a:p>
          <a:p>
            <a:pPr marL="365760" lvl="1" indent="0">
              <a:buNone/>
            </a:pPr>
            <a:r>
              <a:rPr lang="en-US" dirty="0" smtClean="0"/>
              <a:t> this is a 2 tailed test! so 2x.0526!)</a:t>
            </a:r>
          </a:p>
          <a:p>
            <a:pPr marL="365760" lvl="1" indent="0">
              <a:buNone/>
            </a:pPr>
            <a:endParaRPr lang="en-US" dirty="0"/>
          </a:p>
          <a:p>
            <a:pPr marL="365760" lvl="1" indent="0">
              <a:buNone/>
            </a:pPr>
            <a:r>
              <a:rPr lang="en-US" dirty="0" smtClean="0"/>
              <a:t>BUT! MUCH </a:t>
            </a:r>
            <a:r>
              <a:rPr lang="en-US" dirty="0" smtClean="0"/>
              <a:t>easier to do on </a:t>
            </a:r>
            <a:r>
              <a:rPr lang="en-US" dirty="0" err="1" smtClean="0"/>
              <a:t>Calc</a:t>
            </a:r>
            <a:r>
              <a:rPr lang="en-US" dirty="0" smtClean="0"/>
              <a:t> though</a:t>
            </a:r>
          </a:p>
          <a:p>
            <a:pPr marL="365760" lvl="1" indent="0">
              <a:buNone/>
            </a:pPr>
            <a:r>
              <a:rPr lang="en-US" dirty="0" smtClean="0"/>
              <a:t>and not use </a:t>
            </a:r>
            <a:r>
              <a:rPr lang="en-US" dirty="0" err="1" smtClean="0"/>
              <a:t>NormalCDF</a:t>
            </a:r>
            <a:r>
              <a:rPr lang="en-US" dirty="0" smtClean="0"/>
              <a:t>!  Try it</a:t>
            </a:r>
          </a:p>
          <a:p>
            <a:pPr marL="365760" lvl="1" indent="0">
              <a:buNone/>
            </a:pPr>
            <a:endParaRPr lang="en-US" dirty="0" smtClean="0"/>
          </a:p>
          <a:p>
            <a:pPr lvl="1"/>
            <a:endParaRPr lang="en-US" dirty="0"/>
          </a:p>
          <a:p>
            <a:r>
              <a:rPr lang="en-US" b="1" dirty="0" smtClean="0"/>
              <a:t>Interpretation</a:t>
            </a:r>
            <a:r>
              <a:rPr lang="en-US" dirty="0" smtClean="0"/>
              <a:t> There is over a 10% chance of obtaining a sample result as unusual as or even more unusual than we did (p hat = .68) when the null is true so we have insufficient evidence to suggest that the proportion of this chain restaurant’s employees who suffer from work stress is different from the national survey result, .75 </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097956512"/>
              </p:ext>
            </p:extLst>
          </p:nvPr>
        </p:nvGraphicFramePr>
        <p:xfrm>
          <a:off x="3009901" y="643467"/>
          <a:ext cx="2392524" cy="1149350"/>
        </p:xfrm>
        <a:graphic>
          <a:graphicData uri="http://schemas.openxmlformats.org/presentationml/2006/ole">
            <mc:AlternateContent xmlns:mc="http://schemas.openxmlformats.org/markup-compatibility/2006">
              <mc:Choice xmlns:v="urn:schemas-microsoft-com:vml" Requires="v">
                <p:oleObj spid="_x0000_s1036" name="Equation" r:id="rId3" imgW="1295400" imgH="622300" progId="Equation.3">
                  <p:embed/>
                </p:oleObj>
              </mc:Choice>
              <mc:Fallback>
                <p:oleObj name="Equation" r:id="rId3" imgW="1295400" imgH="622300" progId="Equation.3">
                  <p:embed/>
                  <p:pic>
                    <p:nvPicPr>
                      <p:cNvPr id="0" name=""/>
                      <p:cNvPicPr/>
                      <p:nvPr/>
                    </p:nvPicPr>
                    <p:blipFill>
                      <a:blip r:embed="rId4"/>
                      <a:stretch>
                        <a:fillRect/>
                      </a:stretch>
                    </p:blipFill>
                    <p:spPr>
                      <a:xfrm>
                        <a:off x="3009901" y="643467"/>
                        <a:ext cx="2392524" cy="1149350"/>
                      </a:xfrm>
                      <a:prstGeom prst="rect">
                        <a:avLst/>
                      </a:prstGeom>
                    </p:spPr>
                  </p:pic>
                </p:oleObj>
              </mc:Fallback>
            </mc:AlternateContent>
          </a:graphicData>
        </a:graphic>
      </p:graphicFrame>
      <p:pic>
        <p:nvPicPr>
          <p:cNvPr id="5" name="Picture 4"/>
          <p:cNvPicPr>
            <a:picLocks noChangeAspect="1"/>
          </p:cNvPicPr>
          <p:nvPr/>
        </p:nvPicPr>
        <p:blipFill>
          <a:blip r:embed="rId5"/>
          <a:stretch>
            <a:fillRect/>
          </a:stretch>
        </p:blipFill>
        <p:spPr>
          <a:xfrm>
            <a:off x="5665441" y="1642534"/>
            <a:ext cx="3478559" cy="2302934"/>
          </a:xfrm>
          <a:prstGeom prst="rect">
            <a:avLst/>
          </a:prstGeom>
        </p:spPr>
      </p:pic>
    </p:spTree>
    <p:extLst>
      <p:ext uri="{BB962C8B-B14F-4D97-AF65-F5344CB8AC3E}">
        <p14:creationId xmlns:p14="http://schemas.microsoft.com/office/powerpoint/2010/main" val="3392699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Confidence Intervals</a:t>
            </a:r>
            <a:endParaRPr lang="en-US" dirty="0"/>
          </a:p>
        </p:txBody>
      </p:sp>
      <p:sp>
        <p:nvSpPr>
          <p:cNvPr id="3" name="Content Placeholder 2"/>
          <p:cNvSpPr>
            <a:spLocks noGrp="1"/>
          </p:cNvSpPr>
          <p:nvPr>
            <p:ph idx="1"/>
          </p:nvPr>
        </p:nvSpPr>
        <p:spPr>
          <a:xfrm>
            <a:off x="1043492" y="2323652"/>
            <a:ext cx="7338508" cy="4144881"/>
          </a:xfrm>
        </p:spPr>
        <p:txBody>
          <a:bodyPr>
            <a:normAutofit fontScale="92500" lnSpcReduction="20000"/>
          </a:bodyPr>
          <a:lstStyle/>
          <a:p>
            <a:r>
              <a:rPr lang="en-US" dirty="0" smtClean="0"/>
              <a:t>using the info from that same example, if we were to calculate a 95% CI (.59, .77)</a:t>
            </a:r>
          </a:p>
          <a:p>
            <a:pPr lvl="1"/>
            <a:r>
              <a:rPr lang="en-US" dirty="0" smtClean="0"/>
              <a:t>by hand, using formula: </a:t>
            </a:r>
          </a:p>
          <a:p>
            <a:pPr marL="685800" lvl="2" indent="0">
              <a:buNone/>
            </a:pPr>
            <a:endParaRPr lang="en-US" dirty="0" smtClean="0"/>
          </a:p>
          <a:p>
            <a:pPr lvl="2"/>
            <a:r>
              <a:rPr lang="en-US" dirty="0" smtClean="0"/>
              <a:t> Note: the CI standard error uses the sample proportions, but in the test statistic formula we use the value assumed in the null hypothesis</a:t>
            </a:r>
          </a:p>
          <a:p>
            <a:pPr marL="685800" lvl="2" indent="0">
              <a:buNone/>
            </a:pPr>
            <a:endParaRPr lang="en-US" dirty="0" smtClean="0"/>
          </a:p>
          <a:p>
            <a:pPr lvl="2"/>
            <a:r>
              <a:rPr lang="en-US" dirty="0" smtClean="0"/>
              <a:t>Using </a:t>
            </a:r>
            <a:r>
              <a:rPr lang="en-US" dirty="0" err="1" smtClean="0"/>
              <a:t>calc</a:t>
            </a:r>
            <a:r>
              <a:rPr lang="en-US" dirty="0"/>
              <a:t> </a:t>
            </a:r>
            <a:r>
              <a:rPr lang="en-US" dirty="0" smtClean="0"/>
              <a:t>is easier though: choose 1 prop z </a:t>
            </a:r>
            <a:r>
              <a:rPr lang="en-US" dirty="0" err="1" smtClean="0"/>
              <a:t>int</a:t>
            </a:r>
            <a:r>
              <a:rPr lang="en-US" dirty="0" smtClean="0"/>
              <a:t>  </a:t>
            </a:r>
          </a:p>
          <a:p>
            <a:pPr lvl="2"/>
            <a:endParaRPr lang="en-US" dirty="0"/>
          </a:p>
          <a:p>
            <a:r>
              <a:rPr lang="en-US" dirty="0" smtClean="0"/>
              <a:t>Interpretation: We are 95% confident that between 59% and 77% of the restaurant chain’s employees feel that work stress is damaging their personal lives.</a:t>
            </a:r>
          </a:p>
        </p:txBody>
      </p:sp>
      <p:graphicFrame>
        <p:nvGraphicFramePr>
          <p:cNvPr id="4" name="Object 3"/>
          <p:cNvGraphicFramePr>
            <a:graphicFrameLocks noChangeAspect="1"/>
          </p:cNvGraphicFramePr>
          <p:nvPr>
            <p:extLst>
              <p:ext uri="{D42A27DB-BD31-4B8C-83A1-F6EECF244321}">
                <p14:modId xmlns:p14="http://schemas.microsoft.com/office/powerpoint/2010/main" val="2051437186"/>
              </p:ext>
            </p:extLst>
          </p:nvPr>
        </p:nvGraphicFramePr>
        <p:xfrm>
          <a:off x="5215465" y="2758016"/>
          <a:ext cx="2365827" cy="690033"/>
        </p:xfrm>
        <a:graphic>
          <a:graphicData uri="http://schemas.openxmlformats.org/presentationml/2006/ole">
            <mc:AlternateContent xmlns:mc="http://schemas.openxmlformats.org/markup-compatibility/2006">
              <mc:Choice xmlns:v="urn:schemas-microsoft-com:vml" Requires="v">
                <p:oleObj spid="_x0000_s2057" name="Equation" r:id="rId3" imgW="1524000" imgH="444500" progId="Equation.3">
                  <p:embed/>
                </p:oleObj>
              </mc:Choice>
              <mc:Fallback>
                <p:oleObj name="Equation" r:id="rId3" imgW="1524000" imgH="444500" progId="Equation.3">
                  <p:embed/>
                  <p:pic>
                    <p:nvPicPr>
                      <p:cNvPr id="0" name=""/>
                      <p:cNvPicPr/>
                      <p:nvPr/>
                    </p:nvPicPr>
                    <p:blipFill>
                      <a:blip r:embed="rId4"/>
                      <a:stretch>
                        <a:fillRect/>
                      </a:stretch>
                    </p:blipFill>
                    <p:spPr>
                      <a:xfrm>
                        <a:off x="5215465" y="2758016"/>
                        <a:ext cx="2365827" cy="690033"/>
                      </a:xfrm>
                      <a:prstGeom prst="rect">
                        <a:avLst/>
                      </a:prstGeom>
                    </p:spPr>
                  </p:pic>
                </p:oleObj>
              </mc:Fallback>
            </mc:AlternateContent>
          </a:graphicData>
        </a:graphic>
      </p:graphicFrame>
    </p:spTree>
    <p:extLst>
      <p:ext uri="{BB962C8B-B14F-4D97-AF65-F5344CB8AC3E}">
        <p14:creationId xmlns:p14="http://schemas.microsoft.com/office/powerpoint/2010/main" val="2013858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and P values</a:t>
            </a:r>
            <a:endParaRPr lang="en-US" dirty="0"/>
          </a:p>
        </p:txBody>
      </p:sp>
      <p:sp>
        <p:nvSpPr>
          <p:cNvPr id="3" name="Content Placeholder 2"/>
          <p:cNvSpPr>
            <a:spLocks noGrp="1"/>
          </p:cNvSpPr>
          <p:nvPr>
            <p:ph idx="1"/>
          </p:nvPr>
        </p:nvSpPr>
        <p:spPr/>
        <p:txBody>
          <a:bodyPr/>
          <a:lstStyle/>
          <a:p>
            <a:r>
              <a:rPr lang="en-US" dirty="0" smtClean="0"/>
              <a:t>same as Z interval, except if you are using the tables, look up “T star” to find the critical T value you need to beat.  I recommend the calculator though…</a:t>
            </a:r>
          </a:p>
          <a:p>
            <a:r>
              <a:rPr lang="en-US" dirty="0" smtClean="0"/>
              <a:t>The P value is from your calculated T to the tail.  If it is a 2 tailed test, remember this gets doubled!</a:t>
            </a:r>
          </a:p>
          <a:p>
            <a:endParaRPr lang="en-US" dirty="0"/>
          </a:p>
        </p:txBody>
      </p:sp>
    </p:spTree>
    <p:extLst>
      <p:ext uri="{BB962C8B-B14F-4D97-AF65-F5344CB8AC3E}">
        <p14:creationId xmlns:p14="http://schemas.microsoft.com/office/powerpoint/2010/main" val="800675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rcRect l="-31165" r="-31165"/>
          <a:stretch>
            <a:fillRect/>
          </a:stretch>
        </p:blipFill>
        <p:spPr>
          <a:xfrm>
            <a:off x="-739584" y="677333"/>
            <a:ext cx="10185993" cy="5273830"/>
          </a:xfrm>
        </p:spPr>
      </p:pic>
    </p:spTree>
    <p:extLst>
      <p:ext uri="{BB962C8B-B14F-4D97-AF65-F5344CB8AC3E}">
        <p14:creationId xmlns:p14="http://schemas.microsoft.com/office/powerpoint/2010/main" val="3806170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 test on </a:t>
            </a:r>
            <a:r>
              <a:rPr lang="en-US" dirty="0" err="1" smtClean="0"/>
              <a:t>calc</a:t>
            </a:r>
            <a:endParaRPr lang="en-US" dirty="0"/>
          </a:p>
        </p:txBody>
      </p:sp>
      <p:sp>
        <p:nvSpPr>
          <p:cNvPr id="3" name="Content Placeholder 2"/>
          <p:cNvSpPr>
            <a:spLocks noGrp="1"/>
          </p:cNvSpPr>
          <p:nvPr>
            <p:ph idx="1"/>
          </p:nvPr>
        </p:nvSpPr>
        <p:spPr/>
        <p:txBody>
          <a:bodyPr/>
          <a:lstStyle/>
          <a:p>
            <a:r>
              <a:rPr lang="en-US" dirty="0" smtClean="0"/>
              <a:t>Go to Stat/Tests choose 2: T-test.  Enter either data or Stats (just like Z test) </a:t>
            </a:r>
            <a:endParaRPr lang="en-US" dirty="0"/>
          </a:p>
        </p:txBody>
      </p:sp>
    </p:spTree>
    <p:extLst>
      <p:ext uri="{BB962C8B-B14F-4D97-AF65-F5344CB8AC3E}">
        <p14:creationId xmlns:p14="http://schemas.microsoft.com/office/powerpoint/2010/main" val="4163661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Diversity (P. 750)</a:t>
            </a:r>
            <a:endParaRPr lang="en-US" dirty="0"/>
          </a:p>
        </p:txBody>
      </p:sp>
      <p:sp>
        <p:nvSpPr>
          <p:cNvPr id="3" name="Content Placeholder 2"/>
          <p:cNvSpPr>
            <a:spLocks noGrp="1"/>
          </p:cNvSpPr>
          <p:nvPr>
            <p:ph idx="1"/>
          </p:nvPr>
        </p:nvSpPr>
        <p:spPr/>
        <p:txBody>
          <a:bodyPr>
            <a:normAutofit fontScale="92500"/>
          </a:bodyPr>
          <a:lstStyle/>
          <a:p>
            <a:r>
              <a:rPr lang="en-US" dirty="0" smtClean="0"/>
              <a:t>An investor with a stock portfolio sued his broker b/c lack of diversification in his portfolio led to poor performance.  The table gives the rates of return for the 39 months that the account was managed by the broker.  Consider the 39 monthly returns as a random sample from the monthly returns the broker would generate if he managed the account forever.  Are these returns compatible with a population of μ=.95%, The S&amp;P 500 average?</a:t>
            </a:r>
            <a:endParaRPr lang="en-US" dirty="0"/>
          </a:p>
        </p:txBody>
      </p:sp>
    </p:spTree>
    <p:extLst>
      <p:ext uri="{BB962C8B-B14F-4D97-AF65-F5344CB8AC3E}">
        <p14:creationId xmlns:p14="http://schemas.microsoft.com/office/powerpoint/2010/main" val="2330796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96883786"/>
              </p:ext>
            </p:extLst>
          </p:nvPr>
        </p:nvGraphicFramePr>
        <p:xfrm>
          <a:off x="1042988" y="647700"/>
          <a:ext cx="6777485" cy="1332089"/>
        </p:xfrm>
        <a:graphic>
          <a:graphicData uri="http://schemas.openxmlformats.org/drawingml/2006/table">
            <a:tbl>
              <a:tblPr firstRow="1" bandRow="1">
                <a:tableStyleId>{BC89EF96-8CEA-46FF-86C4-4CE0E7609802}</a:tableStyleId>
              </a:tblPr>
              <a:tblGrid>
                <a:gridCol w="521345"/>
                <a:gridCol w="521345"/>
                <a:gridCol w="521345"/>
                <a:gridCol w="521345"/>
                <a:gridCol w="521345"/>
                <a:gridCol w="521345"/>
                <a:gridCol w="521345"/>
                <a:gridCol w="521345"/>
                <a:gridCol w="521345"/>
                <a:gridCol w="521345"/>
                <a:gridCol w="521345"/>
                <a:gridCol w="521345"/>
                <a:gridCol w="521345"/>
              </a:tblGrid>
              <a:tr h="417689">
                <a:tc>
                  <a:txBody>
                    <a:bodyPr/>
                    <a:lstStyle/>
                    <a:p>
                      <a:r>
                        <a:rPr lang="en-US" sz="1200" b="1" dirty="0" smtClean="0"/>
                        <a:t>-8.36</a:t>
                      </a:r>
                      <a:endParaRPr lang="en-US" sz="1200" b="1" dirty="0"/>
                    </a:p>
                  </a:txBody>
                  <a:tcPr marL="75461" marR="75461"/>
                </a:tc>
                <a:tc>
                  <a:txBody>
                    <a:bodyPr/>
                    <a:lstStyle/>
                    <a:p>
                      <a:r>
                        <a:rPr lang="en-US" sz="1200" b="1" dirty="0" smtClean="0"/>
                        <a:t>1.63</a:t>
                      </a:r>
                      <a:endParaRPr lang="en-US" sz="1200" b="1" dirty="0"/>
                    </a:p>
                  </a:txBody>
                  <a:tcPr marL="75461" marR="75461"/>
                </a:tc>
                <a:tc>
                  <a:txBody>
                    <a:bodyPr/>
                    <a:lstStyle/>
                    <a:p>
                      <a:r>
                        <a:rPr lang="en-US" sz="1200" b="1" dirty="0" smtClean="0"/>
                        <a:t>-2.27</a:t>
                      </a:r>
                      <a:endParaRPr lang="en-US" sz="1200" b="1" dirty="0"/>
                    </a:p>
                  </a:txBody>
                  <a:tcPr marL="75461" marR="75461"/>
                </a:tc>
                <a:tc>
                  <a:txBody>
                    <a:bodyPr/>
                    <a:lstStyle/>
                    <a:p>
                      <a:r>
                        <a:rPr lang="en-US" sz="1200" b="1" dirty="0" smtClean="0"/>
                        <a:t>-2.93</a:t>
                      </a:r>
                      <a:endParaRPr lang="en-US" sz="1200" b="1" dirty="0"/>
                    </a:p>
                  </a:txBody>
                  <a:tcPr marL="75461" marR="75461"/>
                </a:tc>
                <a:tc>
                  <a:txBody>
                    <a:bodyPr/>
                    <a:lstStyle/>
                    <a:p>
                      <a:r>
                        <a:rPr lang="en-US" sz="1200" b="1" dirty="0" smtClean="0"/>
                        <a:t>-2.70</a:t>
                      </a:r>
                      <a:endParaRPr lang="en-US" sz="1200" b="1" dirty="0"/>
                    </a:p>
                  </a:txBody>
                  <a:tcPr marL="75461" marR="75461"/>
                </a:tc>
                <a:tc>
                  <a:txBody>
                    <a:bodyPr/>
                    <a:lstStyle/>
                    <a:p>
                      <a:r>
                        <a:rPr lang="en-US" sz="1200" b="1" dirty="0" smtClean="0"/>
                        <a:t>-2.93</a:t>
                      </a:r>
                      <a:endParaRPr lang="en-US" sz="1200" b="1" dirty="0"/>
                    </a:p>
                  </a:txBody>
                  <a:tcPr marL="75461" marR="75461"/>
                </a:tc>
                <a:tc>
                  <a:txBody>
                    <a:bodyPr/>
                    <a:lstStyle/>
                    <a:p>
                      <a:r>
                        <a:rPr lang="en-US" sz="1200" b="1" dirty="0" smtClean="0"/>
                        <a:t>-9.14</a:t>
                      </a:r>
                      <a:endParaRPr lang="en-US" sz="1200" b="1" dirty="0"/>
                    </a:p>
                  </a:txBody>
                  <a:tcPr marL="75461" marR="75461"/>
                </a:tc>
                <a:tc>
                  <a:txBody>
                    <a:bodyPr/>
                    <a:lstStyle/>
                    <a:p>
                      <a:r>
                        <a:rPr lang="en-US" sz="1200" b="1" dirty="0" smtClean="0"/>
                        <a:t>-2.64</a:t>
                      </a:r>
                      <a:endParaRPr lang="en-US" sz="1200" b="1" dirty="0"/>
                    </a:p>
                  </a:txBody>
                  <a:tcPr marL="75461" marR="75461"/>
                </a:tc>
                <a:tc>
                  <a:txBody>
                    <a:bodyPr/>
                    <a:lstStyle/>
                    <a:p>
                      <a:r>
                        <a:rPr lang="en-US" sz="1200" b="1" dirty="0" smtClean="0"/>
                        <a:t>6.82</a:t>
                      </a:r>
                      <a:endParaRPr lang="en-US" sz="1200" b="1" dirty="0"/>
                    </a:p>
                  </a:txBody>
                  <a:tcPr marL="75461" marR="75461"/>
                </a:tc>
                <a:tc>
                  <a:txBody>
                    <a:bodyPr/>
                    <a:lstStyle/>
                    <a:p>
                      <a:r>
                        <a:rPr lang="en-US" sz="1200" b="1" dirty="0" smtClean="0"/>
                        <a:t>-2.35</a:t>
                      </a:r>
                      <a:endParaRPr lang="en-US" sz="1200" b="1" dirty="0"/>
                    </a:p>
                  </a:txBody>
                  <a:tcPr marL="75461" marR="75461"/>
                </a:tc>
                <a:tc>
                  <a:txBody>
                    <a:bodyPr/>
                    <a:lstStyle/>
                    <a:p>
                      <a:r>
                        <a:rPr lang="en-US" sz="1200" b="1" dirty="0" smtClean="0"/>
                        <a:t>-3.58</a:t>
                      </a:r>
                      <a:endParaRPr lang="en-US" sz="1200" b="1" dirty="0"/>
                    </a:p>
                  </a:txBody>
                  <a:tcPr marL="75461" marR="75461"/>
                </a:tc>
                <a:tc>
                  <a:txBody>
                    <a:bodyPr/>
                    <a:lstStyle/>
                    <a:p>
                      <a:r>
                        <a:rPr lang="en-US" sz="1200" b="1" dirty="0" smtClean="0"/>
                        <a:t>6.13</a:t>
                      </a:r>
                      <a:endParaRPr lang="en-US" sz="1200" b="1" dirty="0"/>
                    </a:p>
                  </a:txBody>
                  <a:tcPr marL="75461" marR="75461"/>
                </a:tc>
                <a:tc>
                  <a:txBody>
                    <a:bodyPr/>
                    <a:lstStyle/>
                    <a:p>
                      <a:r>
                        <a:rPr lang="en-US" sz="1200" b="1" dirty="0" smtClean="0"/>
                        <a:t>7</a:t>
                      </a:r>
                      <a:endParaRPr lang="en-US" sz="1200" b="1" dirty="0"/>
                    </a:p>
                  </a:txBody>
                  <a:tcPr marL="75461" marR="75461"/>
                </a:tc>
              </a:tr>
              <a:tr h="417689">
                <a:tc>
                  <a:txBody>
                    <a:bodyPr/>
                    <a:lstStyle/>
                    <a:p>
                      <a:r>
                        <a:rPr lang="en-US" sz="1200" b="1" dirty="0" smtClean="0"/>
                        <a:t>-15.25</a:t>
                      </a:r>
                      <a:endParaRPr lang="en-US" sz="1200" b="1" dirty="0"/>
                    </a:p>
                  </a:txBody>
                  <a:tcPr marL="75461" marR="75461"/>
                </a:tc>
                <a:tc>
                  <a:txBody>
                    <a:bodyPr/>
                    <a:lstStyle/>
                    <a:p>
                      <a:r>
                        <a:rPr lang="en-US" sz="1200" b="1" dirty="0" smtClean="0"/>
                        <a:t>-8.66</a:t>
                      </a:r>
                      <a:endParaRPr lang="en-US" sz="1200" b="1" dirty="0"/>
                    </a:p>
                  </a:txBody>
                  <a:tcPr marL="75461" marR="75461"/>
                </a:tc>
                <a:tc>
                  <a:txBody>
                    <a:bodyPr/>
                    <a:lstStyle/>
                    <a:p>
                      <a:r>
                        <a:rPr lang="en-US" sz="1200" b="1" dirty="0" smtClean="0"/>
                        <a:t>-1.03</a:t>
                      </a:r>
                      <a:endParaRPr lang="en-US" sz="1200" b="1" dirty="0"/>
                    </a:p>
                  </a:txBody>
                  <a:tcPr marL="75461" marR="75461"/>
                </a:tc>
                <a:tc>
                  <a:txBody>
                    <a:bodyPr/>
                    <a:lstStyle/>
                    <a:p>
                      <a:r>
                        <a:rPr lang="en-US" sz="1200" b="1" dirty="0" smtClean="0"/>
                        <a:t>-9.16</a:t>
                      </a:r>
                      <a:endParaRPr lang="en-US" sz="1200" b="1" dirty="0"/>
                    </a:p>
                  </a:txBody>
                  <a:tcPr marL="75461" marR="75461"/>
                </a:tc>
                <a:tc>
                  <a:txBody>
                    <a:bodyPr/>
                    <a:lstStyle/>
                    <a:p>
                      <a:r>
                        <a:rPr lang="en-US" sz="1200" b="1" dirty="0" smtClean="0"/>
                        <a:t>-1.25</a:t>
                      </a:r>
                      <a:endParaRPr lang="en-US" sz="1200" b="1" dirty="0"/>
                    </a:p>
                  </a:txBody>
                  <a:tcPr marL="75461" marR="75461"/>
                </a:tc>
                <a:tc>
                  <a:txBody>
                    <a:bodyPr/>
                    <a:lstStyle/>
                    <a:p>
                      <a:r>
                        <a:rPr lang="en-US" sz="1200" b="1" dirty="0" smtClean="0"/>
                        <a:t>-1.22</a:t>
                      </a:r>
                      <a:endParaRPr lang="en-US" sz="1200" b="1" dirty="0"/>
                    </a:p>
                  </a:txBody>
                  <a:tcPr marL="75461" marR="75461"/>
                </a:tc>
                <a:tc>
                  <a:txBody>
                    <a:bodyPr/>
                    <a:lstStyle/>
                    <a:p>
                      <a:r>
                        <a:rPr lang="en-US" sz="1200" b="1" dirty="0" smtClean="0"/>
                        <a:t>-10.27</a:t>
                      </a:r>
                      <a:endParaRPr lang="en-US" sz="1200" b="1" dirty="0"/>
                    </a:p>
                  </a:txBody>
                  <a:tcPr marL="75461" marR="75461"/>
                </a:tc>
                <a:tc>
                  <a:txBody>
                    <a:bodyPr/>
                    <a:lstStyle/>
                    <a:p>
                      <a:r>
                        <a:rPr lang="en-US" sz="1200" b="1" dirty="0" smtClean="0"/>
                        <a:t>-5.11</a:t>
                      </a:r>
                      <a:endParaRPr lang="en-US" sz="1200" b="1" dirty="0"/>
                    </a:p>
                  </a:txBody>
                  <a:tcPr marL="75461" marR="75461"/>
                </a:tc>
                <a:tc>
                  <a:txBody>
                    <a:bodyPr/>
                    <a:lstStyle/>
                    <a:p>
                      <a:r>
                        <a:rPr lang="en-US" sz="1200" b="1" dirty="0" smtClean="0"/>
                        <a:t>-.80</a:t>
                      </a:r>
                      <a:endParaRPr lang="en-US" sz="1200" b="1" dirty="0"/>
                    </a:p>
                  </a:txBody>
                  <a:tcPr marL="75461" marR="75461"/>
                </a:tc>
                <a:tc>
                  <a:txBody>
                    <a:bodyPr/>
                    <a:lstStyle/>
                    <a:p>
                      <a:r>
                        <a:rPr lang="en-US" sz="1200" b="1" dirty="0" smtClean="0"/>
                        <a:t>-1.44</a:t>
                      </a:r>
                      <a:endParaRPr lang="en-US" sz="1200" b="1" dirty="0"/>
                    </a:p>
                  </a:txBody>
                  <a:tcPr marL="75461" marR="75461"/>
                </a:tc>
                <a:tc>
                  <a:txBody>
                    <a:bodyPr/>
                    <a:lstStyle/>
                    <a:p>
                      <a:r>
                        <a:rPr lang="en-US" sz="1200" b="1" dirty="0" smtClean="0"/>
                        <a:t>1.28</a:t>
                      </a:r>
                      <a:endParaRPr lang="en-US" sz="1200" b="1" dirty="0"/>
                    </a:p>
                  </a:txBody>
                  <a:tcPr marL="75461" marR="75461"/>
                </a:tc>
                <a:tc>
                  <a:txBody>
                    <a:bodyPr/>
                    <a:lstStyle/>
                    <a:p>
                      <a:r>
                        <a:rPr lang="en-US" sz="1200" b="1" dirty="0" smtClean="0"/>
                        <a:t>-.65</a:t>
                      </a:r>
                      <a:endParaRPr lang="en-US" sz="1200" b="1" dirty="0"/>
                    </a:p>
                  </a:txBody>
                  <a:tcPr marL="75461" marR="75461"/>
                </a:tc>
                <a:tc>
                  <a:txBody>
                    <a:bodyPr/>
                    <a:lstStyle/>
                    <a:p>
                      <a:r>
                        <a:rPr lang="en-US" sz="1200" b="1" dirty="0" smtClean="0"/>
                        <a:t>4.34</a:t>
                      </a:r>
                      <a:endParaRPr lang="en-US" sz="1200" b="1" dirty="0"/>
                    </a:p>
                  </a:txBody>
                  <a:tcPr marL="75461" marR="75461"/>
                </a:tc>
              </a:tr>
              <a:tr h="417689">
                <a:tc>
                  <a:txBody>
                    <a:bodyPr/>
                    <a:lstStyle/>
                    <a:p>
                      <a:r>
                        <a:rPr lang="en-US" sz="1200" b="1" dirty="0" smtClean="0"/>
                        <a:t>12.22</a:t>
                      </a:r>
                      <a:endParaRPr lang="en-US" sz="1200" b="1" dirty="0"/>
                    </a:p>
                  </a:txBody>
                  <a:tcPr marL="75461" marR="75461"/>
                </a:tc>
                <a:tc>
                  <a:txBody>
                    <a:bodyPr/>
                    <a:lstStyle/>
                    <a:p>
                      <a:r>
                        <a:rPr lang="en-US" sz="1200" b="1" dirty="0" smtClean="0"/>
                        <a:t>-7.21</a:t>
                      </a:r>
                      <a:endParaRPr lang="en-US" sz="1200" b="1" dirty="0"/>
                    </a:p>
                  </a:txBody>
                  <a:tcPr marL="75461" marR="75461"/>
                </a:tc>
                <a:tc>
                  <a:txBody>
                    <a:bodyPr/>
                    <a:lstStyle/>
                    <a:p>
                      <a:r>
                        <a:rPr lang="en-US" sz="1200" b="1" dirty="0" smtClean="0"/>
                        <a:t>-.09</a:t>
                      </a:r>
                      <a:endParaRPr lang="en-US" sz="1200" b="1" dirty="0"/>
                    </a:p>
                  </a:txBody>
                  <a:tcPr marL="75461" marR="75461"/>
                </a:tc>
                <a:tc>
                  <a:txBody>
                    <a:bodyPr/>
                    <a:lstStyle/>
                    <a:p>
                      <a:r>
                        <a:rPr lang="en-US" sz="1200" b="1" dirty="0" smtClean="0"/>
                        <a:t>7.34</a:t>
                      </a:r>
                      <a:endParaRPr lang="en-US" sz="1200" b="1" dirty="0"/>
                    </a:p>
                  </a:txBody>
                  <a:tcPr marL="75461" marR="75461"/>
                </a:tc>
                <a:tc>
                  <a:txBody>
                    <a:bodyPr/>
                    <a:lstStyle/>
                    <a:p>
                      <a:r>
                        <a:rPr lang="en-US" sz="1200" b="1" dirty="0" smtClean="0"/>
                        <a:t>5.04</a:t>
                      </a:r>
                      <a:endParaRPr lang="en-US" sz="1200" b="1" dirty="0"/>
                    </a:p>
                  </a:txBody>
                  <a:tcPr marL="75461" marR="75461"/>
                </a:tc>
                <a:tc>
                  <a:txBody>
                    <a:bodyPr/>
                    <a:lstStyle/>
                    <a:p>
                      <a:r>
                        <a:rPr lang="en-US" sz="1200" b="1" dirty="0" smtClean="0"/>
                        <a:t>-7.24</a:t>
                      </a:r>
                      <a:endParaRPr lang="en-US" sz="1200" b="1" dirty="0"/>
                    </a:p>
                  </a:txBody>
                  <a:tcPr marL="75461" marR="75461"/>
                </a:tc>
                <a:tc>
                  <a:txBody>
                    <a:bodyPr/>
                    <a:lstStyle/>
                    <a:p>
                      <a:r>
                        <a:rPr lang="en-US" sz="1200" b="1" dirty="0" smtClean="0"/>
                        <a:t>-2.14</a:t>
                      </a:r>
                      <a:endParaRPr lang="en-US" sz="1200" b="1" dirty="0"/>
                    </a:p>
                  </a:txBody>
                  <a:tcPr marL="75461" marR="75461"/>
                </a:tc>
                <a:tc>
                  <a:txBody>
                    <a:bodyPr/>
                    <a:lstStyle/>
                    <a:p>
                      <a:r>
                        <a:rPr lang="en-US" sz="1200" b="1" dirty="0" smtClean="0"/>
                        <a:t>-1.01</a:t>
                      </a:r>
                      <a:endParaRPr lang="en-US" sz="1200" b="1" dirty="0"/>
                    </a:p>
                  </a:txBody>
                  <a:tcPr marL="75461" marR="75461"/>
                </a:tc>
                <a:tc>
                  <a:txBody>
                    <a:bodyPr/>
                    <a:lstStyle/>
                    <a:p>
                      <a:r>
                        <a:rPr lang="en-US" sz="1200" b="1" dirty="0" smtClean="0"/>
                        <a:t>-1.41</a:t>
                      </a:r>
                      <a:endParaRPr lang="en-US" sz="1200" b="1" dirty="0"/>
                    </a:p>
                  </a:txBody>
                  <a:tcPr marL="75461" marR="75461"/>
                </a:tc>
                <a:tc>
                  <a:txBody>
                    <a:bodyPr/>
                    <a:lstStyle/>
                    <a:p>
                      <a:r>
                        <a:rPr lang="en-US" sz="1200" b="1" dirty="0" smtClean="0"/>
                        <a:t>12.03</a:t>
                      </a:r>
                      <a:endParaRPr lang="en-US" sz="1200" b="1" dirty="0"/>
                    </a:p>
                  </a:txBody>
                  <a:tcPr marL="75461" marR="75461"/>
                </a:tc>
                <a:tc>
                  <a:txBody>
                    <a:bodyPr/>
                    <a:lstStyle/>
                    <a:p>
                      <a:r>
                        <a:rPr lang="en-US" sz="1200" b="1" dirty="0" smtClean="0"/>
                        <a:t>-2.56</a:t>
                      </a:r>
                      <a:endParaRPr lang="en-US" sz="1200" b="1" dirty="0"/>
                    </a:p>
                  </a:txBody>
                  <a:tcPr marL="75461" marR="75461"/>
                </a:tc>
                <a:tc>
                  <a:txBody>
                    <a:bodyPr/>
                    <a:lstStyle/>
                    <a:p>
                      <a:r>
                        <a:rPr lang="en-US" sz="1200" b="1" dirty="0" smtClean="0"/>
                        <a:t>4.33</a:t>
                      </a:r>
                      <a:endParaRPr lang="en-US" sz="1200" b="1" dirty="0"/>
                    </a:p>
                  </a:txBody>
                  <a:tcPr marL="75461" marR="75461"/>
                </a:tc>
                <a:tc>
                  <a:txBody>
                    <a:bodyPr/>
                    <a:lstStyle/>
                    <a:p>
                      <a:r>
                        <a:rPr lang="en-US" sz="1200" b="1" dirty="0" smtClean="0"/>
                        <a:t>2.35</a:t>
                      </a:r>
                      <a:endParaRPr lang="en-US" sz="1200" b="1" dirty="0"/>
                    </a:p>
                  </a:txBody>
                  <a:tcPr marL="75461" marR="75461"/>
                </a:tc>
              </a:tr>
            </a:tbl>
          </a:graphicData>
        </a:graphic>
      </p:graphicFrame>
      <p:sp>
        <p:nvSpPr>
          <p:cNvPr id="6" name="Rectangle 5"/>
          <p:cNvSpPr/>
          <p:nvPr/>
        </p:nvSpPr>
        <p:spPr>
          <a:xfrm>
            <a:off x="508000" y="2321004"/>
            <a:ext cx="8077200" cy="4093428"/>
          </a:xfrm>
          <a:prstGeom prst="rect">
            <a:avLst/>
          </a:prstGeom>
        </p:spPr>
        <p:txBody>
          <a:bodyPr wrap="square">
            <a:spAutoFit/>
          </a:bodyPr>
          <a:lstStyle/>
          <a:p>
            <a:r>
              <a:rPr lang="en-US" sz="2000" b="1" dirty="0"/>
              <a:t>Step 1</a:t>
            </a:r>
            <a:r>
              <a:rPr lang="en-US" sz="2000" dirty="0"/>
              <a:t>: </a:t>
            </a:r>
            <a:r>
              <a:rPr lang="en-US" sz="2000" u="sng" dirty="0"/>
              <a:t>Hypothesis</a:t>
            </a:r>
            <a:r>
              <a:rPr lang="en-US" sz="2000" dirty="0"/>
              <a:t>- </a:t>
            </a:r>
            <a:r>
              <a:rPr lang="en-US" sz="2000" dirty="0" smtClean="0"/>
              <a:t>(Where μ is the mean return for all possible months that the broker could manage this account)</a:t>
            </a:r>
          </a:p>
          <a:p>
            <a:r>
              <a:rPr lang="en-US" sz="2000" dirty="0"/>
              <a:t>	</a:t>
            </a:r>
            <a:r>
              <a:rPr lang="en-US" sz="2000" dirty="0" smtClean="0"/>
              <a:t>H</a:t>
            </a:r>
            <a:r>
              <a:rPr lang="en-US" sz="2000" baseline="-25000" dirty="0" smtClean="0"/>
              <a:t>0</a:t>
            </a:r>
            <a:r>
              <a:rPr lang="en-US" sz="2000" dirty="0"/>
              <a:t>: </a:t>
            </a:r>
            <a:r>
              <a:rPr lang="en-US" sz="2000" dirty="0" smtClean="0"/>
              <a:t>μ </a:t>
            </a:r>
            <a:r>
              <a:rPr lang="en-US" sz="2000" dirty="0"/>
              <a:t>= </a:t>
            </a:r>
            <a:r>
              <a:rPr lang="en-US" sz="2000" dirty="0" smtClean="0"/>
              <a:t>.95  	</a:t>
            </a:r>
          </a:p>
          <a:p>
            <a:r>
              <a:rPr lang="en-US" sz="2000" dirty="0"/>
              <a:t>	</a:t>
            </a:r>
            <a:r>
              <a:rPr lang="en-US" sz="2000" dirty="0" smtClean="0"/>
              <a:t>H</a:t>
            </a:r>
            <a:r>
              <a:rPr lang="en-US" sz="2000" baseline="-25000" dirty="0" smtClean="0"/>
              <a:t>A</a:t>
            </a:r>
            <a:r>
              <a:rPr lang="en-US" sz="2000" dirty="0"/>
              <a:t>: </a:t>
            </a:r>
            <a:r>
              <a:rPr lang="en-US" sz="2000" dirty="0" smtClean="0"/>
              <a:t>μ ≠ .95  </a:t>
            </a:r>
          </a:p>
          <a:p>
            <a:endParaRPr lang="en-US" sz="2000" b="1" dirty="0"/>
          </a:p>
          <a:p>
            <a:endParaRPr lang="en-US" sz="2000" b="1" dirty="0" smtClean="0"/>
          </a:p>
          <a:p>
            <a:r>
              <a:rPr lang="en-US" sz="2000" b="1" dirty="0" smtClean="0"/>
              <a:t>Step </a:t>
            </a:r>
            <a:r>
              <a:rPr lang="en-US" sz="2000" b="1" dirty="0"/>
              <a:t>2</a:t>
            </a:r>
            <a:r>
              <a:rPr lang="en-US" sz="2000" dirty="0"/>
              <a:t>: </a:t>
            </a:r>
            <a:r>
              <a:rPr lang="en-US" sz="2000" u="sng" dirty="0"/>
              <a:t>Conditions</a:t>
            </a:r>
            <a:r>
              <a:rPr lang="en-US" sz="2000" dirty="0"/>
              <a:t>- Since we do not know </a:t>
            </a:r>
            <a:r>
              <a:rPr lang="en-US" sz="2000" dirty="0" err="1" smtClean="0"/>
              <a:t>σwe</a:t>
            </a:r>
            <a:r>
              <a:rPr lang="en-US" sz="2000" dirty="0" smtClean="0"/>
              <a:t> </a:t>
            </a:r>
            <a:r>
              <a:rPr lang="en-US" sz="2000" dirty="0"/>
              <a:t>must use a one-sample t test.  Now we check conditions:</a:t>
            </a:r>
          </a:p>
          <a:p>
            <a:pPr lvl="1"/>
            <a:r>
              <a:rPr lang="en-US" sz="2000" u="sng" dirty="0"/>
              <a:t>SRS</a:t>
            </a:r>
            <a:r>
              <a:rPr lang="en-US" sz="2000" dirty="0"/>
              <a:t>- </a:t>
            </a:r>
            <a:r>
              <a:rPr lang="en-US" sz="2000" dirty="0" smtClean="0"/>
              <a:t>We are told this in problem</a:t>
            </a:r>
            <a:endParaRPr lang="en-US" sz="2000" dirty="0"/>
          </a:p>
          <a:p>
            <a:pPr lvl="1"/>
            <a:r>
              <a:rPr lang="en-US" sz="2000" u="sng" dirty="0"/>
              <a:t>Normality</a:t>
            </a:r>
            <a:r>
              <a:rPr lang="en-US" sz="2000" dirty="0"/>
              <a:t>: </a:t>
            </a:r>
            <a:r>
              <a:rPr lang="en-US" sz="2000" dirty="0" smtClean="0"/>
              <a:t>Sample is large enough (39) so CLT applies </a:t>
            </a:r>
          </a:p>
          <a:p>
            <a:pPr lvl="1"/>
            <a:r>
              <a:rPr lang="en-US" sz="2000" u="sng" dirty="0" smtClean="0"/>
              <a:t>Independence:</a:t>
            </a:r>
            <a:r>
              <a:rPr lang="en-US" sz="2000" dirty="0" smtClean="0"/>
              <a:t> We must treat the 39 monthly returns as independent observations from the population of months in which the broker could have managed the account. </a:t>
            </a:r>
            <a:endParaRPr lang="en-US" sz="2000" u="sng" dirty="0"/>
          </a:p>
        </p:txBody>
      </p:sp>
    </p:spTree>
    <p:extLst>
      <p:ext uri="{BB962C8B-B14F-4D97-AF65-F5344CB8AC3E}">
        <p14:creationId xmlns:p14="http://schemas.microsoft.com/office/powerpoint/2010/main" val="3382746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7219975" cy="4918229"/>
          </a:xfrm>
        </p:spPr>
        <p:txBody>
          <a:bodyPr>
            <a:normAutofit lnSpcReduction="10000"/>
          </a:bodyPr>
          <a:lstStyle/>
          <a:p>
            <a:r>
              <a:rPr lang="en-US" b="1" dirty="0" smtClean="0"/>
              <a:t>Step 3: </a:t>
            </a:r>
            <a:r>
              <a:rPr lang="en-US" u="sng" dirty="0" smtClean="0"/>
              <a:t>Calculations- </a:t>
            </a:r>
            <a:r>
              <a:rPr lang="en-US" dirty="0" smtClean="0"/>
              <a:t> </a:t>
            </a:r>
          </a:p>
          <a:p>
            <a:pPr lvl="1"/>
            <a:r>
              <a:rPr lang="en-US" i="1" dirty="0" smtClean="0"/>
              <a:t>Test Statistic</a:t>
            </a:r>
            <a:r>
              <a:rPr lang="en-US" dirty="0" smtClean="0"/>
              <a:t>:  (-1.10 - .95) / (5.99/√39) = -2.14 </a:t>
            </a:r>
          </a:p>
          <a:p>
            <a:pPr lvl="1"/>
            <a:r>
              <a:rPr lang="en-US" i="1" dirty="0" smtClean="0"/>
              <a:t>P value: </a:t>
            </a:r>
            <a:r>
              <a:rPr lang="en-US" dirty="0" err="1" smtClean="0"/>
              <a:t>df</a:t>
            </a:r>
            <a:r>
              <a:rPr lang="en-US" dirty="0" smtClean="0"/>
              <a:t> are 39-1 </a:t>
            </a:r>
            <a:r>
              <a:rPr lang="en-US" smtClean="0"/>
              <a:t>= 38.  </a:t>
            </a:r>
            <a:r>
              <a:rPr lang="en-US" dirty="0" smtClean="0"/>
              <a:t>Since we are performing a 2-tailed test, our P-value is .039 (can be done on </a:t>
            </a:r>
            <a:r>
              <a:rPr lang="en-US" dirty="0" err="1" smtClean="0"/>
              <a:t>calc</a:t>
            </a:r>
            <a:r>
              <a:rPr lang="en-US" dirty="0" smtClean="0"/>
              <a:t>, or on table- if doing table, make sure to double the area under the curve b/c of 2 tailed!) </a:t>
            </a:r>
          </a:p>
          <a:p>
            <a:pPr lvl="1"/>
            <a:endParaRPr lang="en-US" i="1" dirty="0"/>
          </a:p>
          <a:p>
            <a:r>
              <a:rPr lang="en-US" b="1" dirty="0" smtClean="0"/>
              <a:t>Step 4:  </a:t>
            </a:r>
            <a:r>
              <a:rPr lang="en-US" u="sng" dirty="0" smtClean="0"/>
              <a:t>Interpretation</a:t>
            </a:r>
            <a:r>
              <a:rPr lang="en-US" dirty="0" smtClean="0"/>
              <a:t>: The mean monthly return on investment for this client’s account was -1.1% for this period (this is our x bar).  This is significantly difference at the alpha = .05 level of the S&amp;P 500 for the same period (t = -2.14, P&lt;.05) </a:t>
            </a:r>
            <a:endParaRPr lang="en-US" b="1" dirty="0"/>
          </a:p>
        </p:txBody>
      </p:sp>
    </p:spTree>
    <p:extLst>
      <p:ext uri="{BB962C8B-B14F-4D97-AF65-F5344CB8AC3E}">
        <p14:creationId xmlns:p14="http://schemas.microsoft.com/office/powerpoint/2010/main" val="103750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Paired T Test – Testing the differences</a:t>
            </a:r>
            <a:br>
              <a:rPr lang="en-US" dirty="0" smtClean="0"/>
            </a:br>
            <a:r>
              <a:rPr lang="en-US" dirty="0" smtClean="0"/>
              <a:t>Example: Sweet Cola (P. 746)</a:t>
            </a:r>
            <a:endParaRPr lang="en-US" dirty="0"/>
          </a:p>
        </p:txBody>
      </p:sp>
      <p:sp>
        <p:nvSpPr>
          <p:cNvPr id="3" name="Content Placeholder 2"/>
          <p:cNvSpPr>
            <a:spLocks noGrp="1"/>
          </p:cNvSpPr>
          <p:nvPr>
            <p:ph idx="1"/>
          </p:nvPr>
        </p:nvSpPr>
        <p:spPr/>
        <p:txBody>
          <a:bodyPr>
            <a:normAutofit/>
          </a:bodyPr>
          <a:lstStyle/>
          <a:p>
            <a:r>
              <a:rPr lang="en-US" dirty="0" smtClean="0"/>
              <a:t>Diet colas use artificial sweeteners which gradually lose their sweetness overtime.  Trained tasters sip cola and give it a “sweetness scale rating” of 1 to 10.  Then it is stored for 4 months and tested again.  The differences in sweetness score are listed (The bigger the differences, the bigger the loss of sweetness, negative value means it gained sweetness)</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43941705"/>
              </p:ext>
            </p:extLst>
          </p:nvPr>
        </p:nvGraphicFramePr>
        <p:xfrm>
          <a:off x="1405467" y="5832629"/>
          <a:ext cx="6096000" cy="370840"/>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524933"/>
                <a:gridCol w="694267"/>
              </a:tblGrid>
              <a:tr h="370840">
                <a:tc>
                  <a:txBody>
                    <a:bodyPr/>
                    <a:lstStyle/>
                    <a:p>
                      <a:r>
                        <a:rPr lang="en-US" dirty="0" smtClean="0"/>
                        <a:t>2</a:t>
                      </a:r>
                      <a:endParaRPr lang="en-US" dirty="0"/>
                    </a:p>
                  </a:txBody>
                  <a:tcPr/>
                </a:tc>
                <a:tc>
                  <a:txBody>
                    <a:bodyPr/>
                    <a:lstStyle/>
                    <a:p>
                      <a:r>
                        <a:rPr lang="en-US" dirty="0" smtClean="0"/>
                        <a:t>.4</a:t>
                      </a:r>
                      <a:endParaRPr lang="en-US" dirty="0"/>
                    </a:p>
                  </a:txBody>
                  <a:tcPr/>
                </a:tc>
                <a:tc>
                  <a:txBody>
                    <a:bodyPr/>
                    <a:lstStyle/>
                    <a:p>
                      <a:r>
                        <a:rPr lang="en-US" dirty="0" smtClean="0"/>
                        <a:t>.7</a:t>
                      </a:r>
                      <a:endParaRPr lang="en-US" dirty="0"/>
                    </a:p>
                  </a:txBody>
                  <a:tcPr/>
                </a:tc>
                <a:tc>
                  <a:txBody>
                    <a:bodyPr/>
                    <a:lstStyle/>
                    <a:p>
                      <a:r>
                        <a:rPr lang="en-US" dirty="0" smtClean="0"/>
                        <a:t>2</a:t>
                      </a:r>
                      <a:endParaRPr lang="en-US" dirty="0"/>
                    </a:p>
                  </a:txBody>
                  <a:tcPr/>
                </a:tc>
                <a:tc>
                  <a:txBody>
                    <a:bodyPr/>
                    <a:lstStyle/>
                    <a:p>
                      <a:r>
                        <a:rPr lang="en-US" dirty="0" smtClean="0"/>
                        <a:t>-.4</a:t>
                      </a:r>
                      <a:endParaRPr lang="en-US" dirty="0"/>
                    </a:p>
                  </a:txBody>
                  <a:tcPr/>
                </a:tc>
                <a:tc>
                  <a:txBody>
                    <a:bodyPr/>
                    <a:lstStyle/>
                    <a:p>
                      <a:r>
                        <a:rPr lang="en-US" dirty="0" smtClean="0"/>
                        <a:t>2.2</a:t>
                      </a:r>
                      <a:endParaRPr lang="en-US" dirty="0"/>
                    </a:p>
                  </a:txBody>
                  <a:tcPr/>
                </a:tc>
                <a:tc>
                  <a:txBody>
                    <a:bodyPr/>
                    <a:lstStyle/>
                    <a:p>
                      <a:r>
                        <a:rPr lang="en-US" dirty="0" smtClean="0"/>
                        <a:t>-1.3</a:t>
                      </a:r>
                      <a:endParaRPr lang="en-US" dirty="0"/>
                    </a:p>
                  </a:txBody>
                  <a:tcPr/>
                </a:tc>
                <a:tc>
                  <a:txBody>
                    <a:bodyPr/>
                    <a:lstStyle/>
                    <a:p>
                      <a:r>
                        <a:rPr lang="en-US" dirty="0" smtClean="0"/>
                        <a:t>1.2</a:t>
                      </a:r>
                      <a:endParaRPr lang="en-US" dirty="0"/>
                    </a:p>
                  </a:txBody>
                  <a:tcPr/>
                </a:tc>
                <a:tc>
                  <a:txBody>
                    <a:bodyPr/>
                    <a:lstStyle/>
                    <a:p>
                      <a:r>
                        <a:rPr lang="en-US" dirty="0" smtClean="0"/>
                        <a:t>1.1</a:t>
                      </a:r>
                      <a:endParaRPr lang="en-US" dirty="0"/>
                    </a:p>
                  </a:txBody>
                  <a:tcPr/>
                </a:tc>
                <a:tc>
                  <a:txBody>
                    <a:bodyPr/>
                    <a:lstStyle/>
                    <a:p>
                      <a:r>
                        <a:rPr lang="en-US" dirty="0" smtClean="0"/>
                        <a:t>2.3</a:t>
                      </a:r>
                      <a:endParaRPr lang="en-US" dirty="0"/>
                    </a:p>
                  </a:txBody>
                  <a:tcPr/>
                </a:tc>
              </a:tr>
            </a:tbl>
          </a:graphicData>
        </a:graphic>
      </p:graphicFrame>
    </p:spTree>
    <p:extLst>
      <p:ext uri="{BB962C8B-B14F-4D97-AF65-F5344CB8AC3E}">
        <p14:creationId xmlns:p14="http://schemas.microsoft.com/office/powerpoint/2010/main" val="33688992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4223</TotalTime>
  <Words>1513</Words>
  <Application>Microsoft Macintosh PowerPoint</Application>
  <PresentationFormat>On-screen Show (4:3)</PresentationFormat>
  <Paragraphs>145</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Austin</vt:lpstr>
      <vt:lpstr>Equation</vt:lpstr>
      <vt:lpstr>Significance Tests in practice</vt:lpstr>
      <vt:lpstr>12.1 Tests about a population mean </vt:lpstr>
      <vt:lpstr>Interpretation and P values</vt:lpstr>
      <vt:lpstr>PowerPoint Presentation</vt:lpstr>
      <vt:lpstr>T test on calc</vt:lpstr>
      <vt:lpstr>Example: Diversity (P. 750)</vt:lpstr>
      <vt:lpstr>PowerPoint Presentation</vt:lpstr>
      <vt:lpstr>PowerPoint Presentation</vt:lpstr>
      <vt:lpstr>Paired T Test – Testing the differences Example: Sweet Cola (P. 746)</vt:lpstr>
      <vt:lpstr>PowerPoint Presentation</vt:lpstr>
      <vt:lpstr>PowerPoint Presentation</vt:lpstr>
      <vt:lpstr>PowerPoint Presentation</vt:lpstr>
      <vt:lpstr>PowerPoint Presentation</vt:lpstr>
      <vt:lpstr>Robustness and Power</vt:lpstr>
      <vt:lpstr>12.2 Tests about a population proportion</vt:lpstr>
      <vt:lpstr>PowerPoint Presentation</vt:lpstr>
      <vt:lpstr>One proportion z on calc</vt:lpstr>
      <vt:lpstr>Example (P. 767) work stress</vt:lpstr>
      <vt:lpstr>PowerPoint Presentation</vt:lpstr>
      <vt:lpstr>PowerPoint Presentation</vt:lpstr>
      <vt:lpstr>Confidence Intervals</vt:lpstr>
    </vt:vector>
  </TitlesOfParts>
  <Company>Convent of the Sacred Heart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Significance Tests in practice</dc:title>
  <dc:creator>Information Technology</dc:creator>
  <cp:lastModifiedBy>Information Technology</cp:lastModifiedBy>
  <cp:revision>15</cp:revision>
  <dcterms:created xsi:type="dcterms:W3CDTF">2012-02-24T17:31:31Z</dcterms:created>
  <dcterms:modified xsi:type="dcterms:W3CDTF">2012-03-01T14:17:00Z</dcterms:modified>
</cp:coreProperties>
</file>