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12,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2 population parameters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60" y="874494"/>
            <a:ext cx="8097930" cy="344851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1: Hypothesis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μ</a:t>
            </a:r>
            <a:r>
              <a:rPr lang="en-US" baseline="-25000" dirty="0" smtClean="0"/>
              <a:t>1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smtClean="0"/>
              <a:t>μ</a:t>
            </a:r>
            <a:r>
              <a:rPr lang="en-US" baseline="-25000" dirty="0" smtClean="0"/>
              <a:t>2          </a:t>
            </a:r>
            <a:r>
              <a:rPr lang="en-US" dirty="0" smtClean="0"/>
              <a:t>   or         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baseline="-25000" dirty="0" smtClean="0"/>
              <a:t>    </a:t>
            </a:r>
            <a:r>
              <a:rPr lang="en-US" dirty="0"/>
              <a:t>μ</a:t>
            </a:r>
            <a:r>
              <a:rPr lang="en-US" baseline="-25000" dirty="0"/>
              <a:t>1 </a:t>
            </a:r>
            <a:r>
              <a:rPr lang="en-US" dirty="0" smtClean="0"/>
              <a:t>-</a:t>
            </a:r>
            <a:r>
              <a:rPr lang="en-US" baseline="-25000" dirty="0" smtClean="0"/>
              <a:t> </a:t>
            </a:r>
            <a:r>
              <a:rPr lang="en-US" dirty="0"/>
              <a:t>μ</a:t>
            </a:r>
            <a:r>
              <a:rPr lang="en-US" baseline="-25000" dirty="0"/>
              <a:t>2 </a:t>
            </a:r>
            <a:r>
              <a:rPr lang="en-US" dirty="0" smtClean="0"/>
              <a:t> = 0</a:t>
            </a:r>
            <a:endParaRPr lang="en-US" baseline="-25000" dirty="0" smtClean="0"/>
          </a:p>
          <a:p>
            <a:pPr marL="365760" lvl="1" indent="0">
              <a:buNone/>
            </a:pPr>
            <a:r>
              <a:rPr lang="en-US" baseline="-25000" dirty="0"/>
              <a:t> </a:t>
            </a:r>
            <a:r>
              <a:rPr lang="en-US" baseline="-25000" dirty="0" smtClean="0"/>
              <a:t>     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/>
              <a:t>: μ</a:t>
            </a:r>
            <a:r>
              <a:rPr lang="en-US" baseline="-25000" dirty="0"/>
              <a:t>1</a:t>
            </a:r>
            <a:r>
              <a:rPr lang="en-US" dirty="0" smtClean="0"/>
              <a:t> ≠ μ</a:t>
            </a:r>
            <a:r>
              <a:rPr lang="en-US" baseline="-25000" dirty="0" smtClean="0"/>
              <a:t>2                                </a:t>
            </a:r>
            <a:r>
              <a:rPr lang="en-US" dirty="0" smtClean="0"/>
              <a:t> H</a:t>
            </a:r>
            <a:r>
              <a:rPr lang="en-US" baseline="-25000" dirty="0" smtClean="0"/>
              <a:t>A</a:t>
            </a:r>
            <a:r>
              <a:rPr lang="en-US" dirty="0" smtClean="0"/>
              <a:t>:    </a:t>
            </a:r>
            <a:r>
              <a:rPr lang="en-US" dirty="0"/>
              <a:t>μ</a:t>
            </a:r>
            <a:r>
              <a:rPr lang="en-US" baseline="-25000" dirty="0"/>
              <a:t>1 </a:t>
            </a:r>
            <a:r>
              <a:rPr lang="en-US" dirty="0" smtClean="0"/>
              <a:t>-</a:t>
            </a:r>
            <a:r>
              <a:rPr lang="en-US" baseline="-25000" dirty="0" smtClean="0"/>
              <a:t> </a:t>
            </a:r>
            <a:r>
              <a:rPr lang="en-US" dirty="0"/>
              <a:t>μ</a:t>
            </a:r>
            <a:r>
              <a:rPr lang="en-US" baseline="-25000" dirty="0"/>
              <a:t>2 </a:t>
            </a:r>
            <a:r>
              <a:rPr lang="en-US" dirty="0" smtClean="0"/>
              <a:t> ≠ 0</a:t>
            </a:r>
            <a:r>
              <a:rPr lang="en-US" baseline="-25000" dirty="0" smtClean="0"/>
              <a:t>  </a:t>
            </a:r>
          </a:p>
          <a:p>
            <a:pPr marL="365760" lvl="1" indent="0">
              <a:buNone/>
            </a:pPr>
            <a:endParaRPr lang="en-US" baseline="-25000" dirty="0"/>
          </a:p>
          <a:p>
            <a:pPr marL="365760" lvl="1" indent="0">
              <a:buNone/>
            </a:pPr>
            <a:r>
              <a:rPr lang="en-US" b="1" dirty="0" smtClean="0"/>
              <a:t>2:  Conditions</a:t>
            </a:r>
          </a:p>
          <a:p>
            <a:pPr lvl="1"/>
            <a:r>
              <a:rPr lang="en-US" dirty="0" smtClean="0"/>
              <a:t>SRS:  Assume random selection of 21 subjects  from population of all men, and </a:t>
            </a:r>
            <a:r>
              <a:rPr lang="en-US" b="1" dirty="0" smtClean="0"/>
              <a:t>random assignment of subjects to treatments </a:t>
            </a:r>
            <a:r>
              <a:rPr lang="en-US" dirty="0" smtClean="0"/>
              <a:t>confirmed in </a:t>
            </a:r>
            <a:endParaRPr lang="en-US" dirty="0"/>
          </a:p>
          <a:p>
            <a:pPr lvl="1"/>
            <a:r>
              <a:rPr lang="en-US" dirty="0" smtClean="0"/>
              <a:t>Normality: Small samples, check plots of each (no serious non-normality or huge outliers)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29" y="4268357"/>
            <a:ext cx="3527142" cy="2144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0" y="4323013"/>
            <a:ext cx="3437250" cy="20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64" y="853672"/>
            <a:ext cx="8389372" cy="560091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dirty="0" smtClean="0"/>
              <a:t>Independence:  “Because of the randomization, we are willing to regard the calcium and placebo groups as two independent samples.  We are not sampling without replacement from a population of interest in this case.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b="1" dirty="0" smtClean="0"/>
              <a:t>3. Calculations:</a:t>
            </a:r>
          </a:p>
          <a:p>
            <a:pPr marL="68580" indent="0">
              <a:buNone/>
            </a:pPr>
            <a:r>
              <a:rPr lang="en-US" dirty="0" smtClean="0"/>
              <a:t>We use the T test b/c we don’t know population sigma</a:t>
            </a:r>
          </a:p>
          <a:p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P value: There are 9 DF (the smaller of the 2 groups) which is approximately .07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24" y="4114281"/>
            <a:ext cx="2260662" cy="10972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448"/>
              </p:ext>
            </p:extLst>
          </p:nvPr>
        </p:nvGraphicFramePr>
        <p:xfrm>
          <a:off x="3384094" y="2261188"/>
          <a:ext cx="444001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35"/>
                <a:gridCol w="1398059"/>
                <a:gridCol w="469842"/>
                <a:gridCol w="810888"/>
                <a:gridCol w="810888"/>
              </a:tblGrid>
              <a:tr h="342163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421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8.743</a:t>
                      </a:r>
                      <a:endParaRPr lang="en-US" dirty="0"/>
                    </a:p>
                  </a:txBody>
                  <a:tcPr/>
                </a:tc>
              </a:tr>
              <a:tr h="34216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-.273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255164"/>
              </p:ext>
            </p:extLst>
          </p:nvPr>
        </p:nvGraphicFramePr>
        <p:xfrm>
          <a:off x="4939897" y="4114281"/>
          <a:ext cx="2917035" cy="121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651000" imgH="685800" progId="Equation.3">
                  <p:embed/>
                </p:oleObj>
              </mc:Choice>
              <mc:Fallback>
                <p:oleObj name="Equation" r:id="rId4" imgW="16510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9897" y="4114281"/>
                        <a:ext cx="2917035" cy="1211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69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07923"/>
            <a:ext cx="7362235" cy="580238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4: Interpretation</a:t>
            </a:r>
          </a:p>
          <a:p>
            <a:pPr marL="68580" indent="0">
              <a:buNone/>
            </a:pPr>
            <a:r>
              <a:rPr lang="en-US" dirty="0" smtClean="0"/>
              <a:t>The experiment provides some evidence that calcium reduces blood pressure, but the evidence falls short of the traditional 5% and 1% levels.  We would fail to reject the null at either of these significance levels.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90% Confidence interval:  (t* is 1.833)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(-.753, 11.299).  We are 90% confident that the true mean advantage of calcium over a placebo lies in this interval.  Since 0 is in the interval, we cannot reject the null. 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*Remember, these are small samples! Bigger samples (and bigger </a:t>
            </a:r>
            <a:r>
              <a:rPr lang="en-US" dirty="0" err="1" smtClean="0"/>
              <a:t>df</a:t>
            </a:r>
            <a:r>
              <a:rPr lang="en-US" dirty="0" smtClean="0"/>
              <a:t>) give smaller t* values making them easier to ‘beat’ and attain significance!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0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624284" cy="3944792"/>
          </a:xfrm>
        </p:spPr>
        <p:txBody>
          <a:bodyPr/>
          <a:lstStyle/>
          <a:p>
            <a:r>
              <a:rPr lang="en-US" dirty="0" smtClean="0"/>
              <a:t>Enter Group 1 data into L1 and Group 2 into L2</a:t>
            </a:r>
          </a:p>
          <a:p>
            <a:r>
              <a:rPr lang="en-US" dirty="0" smtClean="0"/>
              <a:t>Go to Stat/Tests choose 2-SampTTest</a:t>
            </a:r>
          </a:p>
          <a:p>
            <a:r>
              <a:rPr lang="en-US" dirty="0" smtClean="0"/>
              <a:t>Specify “data”   Pooled- NO</a:t>
            </a:r>
          </a:p>
          <a:p>
            <a:endParaRPr lang="en-US" dirty="0"/>
          </a:p>
          <a:p>
            <a:r>
              <a:rPr lang="en-US" dirty="0" smtClean="0"/>
              <a:t>CI: Choose 2-SampTInt then data,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“Pooled”:  DON’T POOL!!!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6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13.2 Comparing 2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 Does prayer help with in vitro fertilization? Through random assignment, 88 women undergoing in vitro were prayed for by intercessors and 81 were not.  44 of the 88 women (50%) in the treatment group got pregnant compared to 21 out of the 81 (26%) in the control group.  This difference seems large, but is it statistically significant?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6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28574"/>
              </p:ext>
            </p:extLst>
          </p:nvPr>
        </p:nvGraphicFramePr>
        <p:xfrm>
          <a:off x="1042988" y="2324100"/>
          <a:ext cx="7382896" cy="247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24"/>
                <a:gridCol w="1845724"/>
                <a:gridCol w="1845724"/>
                <a:gridCol w="1845724"/>
              </a:tblGrid>
              <a:tr h="820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Population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population proportion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Sample 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sample proportion</a:t>
                      </a:r>
                      <a:endParaRPr lang="en-US" sz="2000" dirty="0"/>
                    </a:p>
                  </a:txBody>
                  <a:tcPr/>
                </a:tc>
              </a:tr>
              <a:tr h="8259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ρ</a:t>
                      </a:r>
                      <a:r>
                        <a:rPr lang="en-US" sz="2800" baseline="-250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r>
                        <a:rPr lang="en-US" sz="2800" baseline="-250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ρhat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aseline="-250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8259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ρ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ρhat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1478" y="5663771"/>
            <a:ext cx="7156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compare the populations by doing inference about the difference ρ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- ρ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2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852" r="-35852"/>
          <a:stretch>
            <a:fillRect/>
          </a:stretch>
        </p:blipFill>
        <p:spPr>
          <a:xfrm>
            <a:off x="-2064268" y="161246"/>
            <a:ext cx="12935947" cy="6696754"/>
          </a:xfrm>
        </p:spPr>
      </p:pic>
    </p:spTree>
    <p:extLst>
      <p:ext uri="{BB962C8B-B14F-4D97-AF65-F5344CB8AC3E}">
        <p14:creationId xmlns:p14="http://schemas.microsoft.com/office/powerpoint/2010/main" val="249687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48" y="636640"/>
            <a:ext cx="6918574" cy="2599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8" y="3390393"/>
            <a:ext cx="6918574" cy="31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8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Significance test: 2-</a:t>
            </a:r>
            <a:r>
              <a:rPr lang="en-US" dirty="0" smtClean="0"/>
              <a:t>PropZtest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CI: 2-PropZInt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5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do In Vitro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543654" cy="41060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1: Hypothesis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0:</a:t>
            </a:r>
            <a:r>
              <a:rPr lang="en-US" dirty="0" smtClean="0"/>
              <a:t> </a:t>
            </a:r>
            <a:r>
              <a:rPr lang="en-US" sz="2000" dirty="0"/>
              <a:t>ρ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/>
              <a:t>ρ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 	or  	H</a:t>
            </a:r>
            <a:r>
              <a:rPr lang="en-US" sz="2000" baseline="-25000" dirty="0" smtClean="0"/>
              <a:t>0</a:t>
            </a:r>
            <a:r>
              <a:rPr lang="en-US" sz="2000" baseline="-25000" dirty="0"/>
              <a:t>:</a:t>
            </a:r>
            <a:r>
              <a:rPr lang="en-US" sz="2000" dirty="0"/>
              <a:t> ρ</a:t>
            </a:r>
            <a:r>
              <a:rPr lang="en-US" sz="2000" baseline="-25000" dirty="0"/>
              <a:t>1</a:t>
            </a:r>
            <a:r>
              <a:rPr lang="en-US" sz="2000" dirty="0"/>
              <a:t> -</a:t>
            </a:r>
            <a:r>
              <a:rPr lang="en-US" sz="2000" dirty="0" smtClean="0"/>
              <a:t>ρ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= 0 </a:t>
            </a:r>
          </a:p>
          <a:p>
            <a:pPr marL="365760" lvl="1" indent="0">
              <a:buNone/>
            </a:pPr>
            <a:r>
              <a:rPr lang="en-US" sz="2000" dirty="0" smtClean="0"/>
              <a:t>    H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: </a:t>
            </a:r>
            <a:r>
              <a:rPr lang="en-US" sz="2000" dirty="0"/>
              <a:t>ρ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smtClean="0"/>
              <a:t>≠ </a:t>
            </a:r>
            <a:r>
              <a:rPr lang="en-US" sz="2000" dirty="0"/>
              <a:t>ρ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			H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: </a:t>
            </a:r>
            <a:r>
              <a:rPr lang="en-US" sz="2000" dirty="0" err="1" smtClean="0"/>
              <a:t>ρ</a:t>
            </a:r>
            <a:r>
              <a:rPr lang="en-US" sz="2000" dirty="0" smtClean="0"/>
              <a:t> -ρ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 </a:t>
            </a:r>
            <a:r>
              <a:rPr lang="en-US" sz="2000" dirty="0"/>
              <a:t>≠ </a:t>
            </a:r>
            <a:r>
              <a:rPr lang="en-US" sz="2000" dirty="0" smtClean="0"/>
              <a:t> 0 </a:t>
            </a:r>
          </a:p>
          <a:p>
            <a:r>
              <a:rPr lang="en-US" b="1" dirty="0" smtClean="0"/>
              <a:t>2:  Conditions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SRS</a:t>
            </a:r>
            <a:r>
              <a:rPr lang="en-US" dirty="0" smtClean="0"/>
              <a:t>?  Normality? Independence?</a:t>
            </a:r>
          </a:p>
          <a:p>
            <a:r>
              <a:rPr lang="en-US" sz="2600" b="1" dirty="0" smtClean="0"/>
              <a:t>3: Calculations (on </a:t>
            </a:r>
            <a:r>
              <a:rPr lang="en-US" sz="2600" b="1" dirty="0" err="1" smtClean="0"/>
              <a:t>calc</a:t>
            </a:r>
            <a:r>
              <a:rPr lang="en-US" sz="2600" b="1" dirty="0" smtClean="0"/>
              <a:t>) </a:t>
            </a:r>
          </a:p>
          <a:p>
            <a:r>
              <a:rPr lang="en-US" sz="2600" b="1" dirty="0" smtClean="0"/>
              <a:t>4: Interpretation</a:t>
            </a:r>
            <a:endParaRPr lang="en-US" sz="2600" dirty="0" smtClean="0"/>
          </a:p>
          <a:p>
            <a:pPr lvl="1"/>
            <a:r>
              <a:rPr lang="en-US" dirty="0" smtClean="0"/>
              <a:t>“This study shows that intercessory prayer may cause an increase in pregnancy.  However, it is unclear if the women knew that they were in a treatment group.  If they found out that other people were praying for them, then their behaviors may have changed.  </a:t>
            </a:r>
          </a:p>
        </p:txBody>
      </p:sp>
    </p:spTree>
    <p:extLst>
      <p:ext uri="{BB962C8B-B14F-4D97-AF65-F5344CB8AC3E}">
        <p14:creationId xmlns:p14="http://schemas.microsoft.com/office/powerpoint/2010/main" val="113561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 Two Sample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Ex:  How do small businesses that fail differ from those that succeed?  Business school researchers compare the asset to liability ratios of 2 samples of firms started in 2000: one sample of failed businesses and one of firms still going strong.  </a:t>
            </a:r>
          </a:p>
          <a:p>
            <a:r>
              <a:rPr lang="en-US" dirty="0" smtClean="0"/>
              <a:t>This observational study compares two random sample, one from each of two different populations.  </a:t>
            </a:r>
          </a:p>
          <a:p>
            <a:r>
              <a:rPr lang="en-US" dirty="0" smtClean="0"/>
              <a:t>Comparing two populations or two treatments is one of the most common situations in statistical practice.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1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 on </a:t>
            </a:r>
            <a:r>
              <a:rPr lang="en-US" dirty="0" err="1" smtClean="0"/>
              <a:t>calc</a:t>
            </a:r>
            <a:r>
              <a:rPr lang="en-US" dirty="0" smtClean="0"/>
              <a:t> + interpretation</a:t>
            </a:r>
          </a:p>
          <a:p>
            <a:endParaRPr lang="en-US" dirty="0"/>
          </a:p>
          <a:p>
            <a:r>
              <a:rPr lang="en-US" dirty="0" smtClean="0"/>
              <a:t>Explain Type I and Type II error in this setting.  Which is </a:t>
            </a:r>
            <a:r>
              <a:rPr lang="en-US" smtClean="0"/>
              <a:t>more serious?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229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3716" b="-43716"/>
          <a:stretch>
            <a:fillRect/>
          </a:stretch>
        </p:blipFill>
        <p:spPr>
          <a:xfrm>
            <a:off x="151960" y="1713240"/>
            <a:ext cx="8674970" cy="4491493"/>
          </a:xfrm>
        </p:spPr>
      </p:pic>
      <p:sp>
        <p:nvSpPr>
          <p:cNvPr id="5" name="TextBox 4"/>
          <p:cNvSpPr txBox="1"/>
          <p:nvPr/>
        </p:nvSpPr>
        <p:spPr>
          <a:xfrm>
            <a:off x="474546" y="668580"/>
            <a:ext cx="8164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13.1 We can examine two-sample data graphically by comparing </a:t>
            </a:r>
            <a:r>
              <a:rPr lang="en-US" sz="2400" dirty="0" err="1" smtClean="0"/>
              <a:t>dotplots</a:t>
            </a:r>
            <a:r>
              <a:rPr lang="en-US" sz="2400" dirty="0" smtClean="0"/>
              <a:t> or </a:t>
            </a:r>
            <a:r>
              <a:rPr lang="en-US" sz="2400" dirty="0" err="1" smtClean="0"/>
              <a:t>stemplots</a:t>
            </a:r>
            <a:r>
              <a:rPr lang="en-US" sz="2400" dirty="0" smtClean="0"/>
              <a:t> (smaller samples) or histograms or boxplots (larger samples).  This chapter details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28039" y="5281403"/>
            <a:ext cx="7069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Note! The difference between independent samples (this chapter) and matched pairs or paired samples (past chapters)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0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29" y="278099"/>
            <a:ext cx="79169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Conditions for comparing 2 means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67" r="367"/>
          <a:stretch>
            <a:fillRect/>
          </a:stretch>
        </p:blipFill>
        <p:spPr>
          <a:xfrm>
            <a:off x="151266" y="1421099"/>
            <a:ext cx="8555570" cy="4429673"/>
          </a:xfrm>
        </p:spPr>
      </p:pic>
      <p:sp>
        <p:nvSpPr>
          <p:cNvPr id="3" name="TextBox 2"/>
          <p:cNvSpPr txBox="1"/>
          <p:nvPr/>
        </p:nvSpPr>
        <p:spPr>
          <a:xfrm>
            <a:off x="526780" y="6022792"/>
            <a:ext cx="818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*Note: If each population is normally distributed, then </a:t>
            </a:r>
            <a:r>
              <a:rPr lang="en-US" dirty="0"/>
              <a:t>μ</a:t>
            </a:r>
            <a:r>
              <a:rPr lang="en-US" baseline="-25000" dirty="0"/>
              <a:t>1 – </a:t>
            </a:r>
            <a:r>
              <a:rPr lang="en-US" dirty="0" smtClean="0"/>
              <a:t>μ</a:t>
            </a:r>
            <a:r>
              <a:rPr lang="en-US" baseline="-25000" dirty="0" smtClean="0"/>
              <a:t>2 </a:t>
            </a:r>
            <a:r>
              <a:rPr lang="en-US" dirty="0" smtClean="0"/>
              <a:t>will be too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1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822395"/>
              </p:ext>
            </p:extLst>
          </p:nvPr>
        </p:nvGraphicFramePr>
        <p:xfrm>
          <a:off x="353897" y="2527672"/>
          <a:ext cx="8212886" cy="183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238"/>
                <a:gridCol w="1540946"/>
                <a:gridCol w="1534574"/>
                <a:gridCol w="631027"/>
                <a:gridCol w="1272037"/>
                <a:gridCol w="1404310"/>
                <a:gridCol w="498754"/>
              </a:tblGrid>
              <a:tr h="463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00"/>
                    </a:solidFill>
                  </a:tcPr>
                </a:tc>
              </a:tr>
              <a:tr h="4639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Populaton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8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μ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σ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bar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68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μ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σ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bar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7404" y="4955457"/>
            <a:ext cx="68608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four unknown parameters (the two means and the two SD’s).  We want to compare the two population means, either by giving a confidence interval for their difference  (μ</a:t>
            </a:r>
            <a:r>
              <a:rPr lang="en-US" baseline="-25000" dirty="0" smtClean="0"/>
              <a:t>1 – </a:t>
            </a:r>
            <a:r>
              <a:rPr lang="en-US" dirty="0" smtClean="0"/>
              <a:t>μ</a:t>
            </a:r>
            <a:r>
              <a:rPr lang="en-US" baseline="-25000" dirty="0" smtClean="0"/>
              <a:t>2</a:t>
            </a:r>
            <a:r>
              <a:rPr lang="en-US" dirty="0" smtClean="0"/>
              <a:t>) or by testing the hypothesis of no difference,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dirty="0"/>
              <a:t>μ</a:t>
            </a:r>
            <a:r>
              <a:rPr lang="en-US" baseline="-25000" dirty="0"/>
              <a:t>1 </a:t>
            </a:r>
            <a:r>
              <a:rPr lang="en-US" baseline="-25000" dirty="0" smtClean="0"/>
              <a:t>= </a:t>
            </a:r>
            <a:r>
              <a:rPr lang="en-US" dirty="0"/>
              <a:t>μ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89594"/>
            <a:ext cx="7024744" cy="1143000"/>
          </a:xfrm>
        </p:spPr>
        <p:txBody>
          <a:bodyPr/>
          <a:lstStyle/>
          <a:p>
            <a:r>
              <a:rPr lang="en-US" dirty="0" smtClean="0"/>
              <a:t>Two Sample Z Statistic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02" y="1432594"/>
            <a:ext cx="8083098" cy="3508977"/>
          </a:xfrm>
        </p:spPr>
        <p:txBody>
          <a:bodyPr/>
          <a:lstStyle/>
          <a:p>
            <a:r>
              <a:rPr lang="en-US" dirty="0" smtClean="0"/>
              <a:t>If we know the population standard deviations for both groups (unlikely) we use a 2 sample Z test.  By hand (formula below, same as before) or on </a:t>
            </a:r>
            <a:r>
              <a:rPr lang="en-US" dirty="0" err="1" smtClean="0"/>
              <a:t>calc</a:t>
            </a:r>
            <a:r>
              <a:rPr lang="en-US" dirty="0" smtClean="0"/>
              <a:t> (2-SampZTest)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73400"/>
            <a:ext cx="8229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2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Sample 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22708" cy="3763390"/>
          </a:xfrm>
        </p:spPr>
        <p:txBody>
          <a:bodyPr/>
          <a:lstStyle/>
          <a:p>
            <a:r>
              <a:rPr lang="en-US" dirty="0" smtClean="0"/>
              <a:t>Degrees of freedom for T*:  Complicated to calculate, so 2 options</a:t>
            </a:r>
          </a:p>
          <a:p>
            <a:pPr lvl="1"/>
            <a:r>
              <a:rPr lang="en-US" dirty="0" smtClean="0"/>
              <a:t>1.  </a:t>
            </a:r>
            <a:r>
              <a:rPr lang="en-US" dirty="0" err="1" smtClean="0"/>
              <a:t>Calc</a:t>
            </a:r>
            <a:r>
              <a:rPr lang="en-US" dirty="0" smtClean="0"/>
              <a:t> does it automatically! (decimals possible</a:t>
            </a:r>
          </a:p>
          <a:p>
            <a:pPr lvl="1"/>
            <a:r>
              <a:rPr lang="en-US" dirty="0" smtClean="0"/>
              <a:t>2.  Compare the </a:t>
            </a:r>
            <a:r>
              <a:rPr lang="en-US" dirty="0" err="1" smtClean="0"/>
              <a:t>df</a:t>
            </a:r>
            <a:r>
              <a:rPr lang="en-US" dirty="0" smtClean="0"/>
              <a:t> of each sample (n</a:t>
            </a:r>
            <a:r>
              <a:rPr lang="en-US" baseline="-25000" dirty="0" smtClean="0"/>
              <a:t>1</a:t>
            </a:r>
            <a:r>
              <a:rPr lang="en-US" dirty="0" smtClean="0"/>
              <a:t> – 1) and (n</a:t>
            </a:r>
            <a:r>
              <a:rPr lang="en-US" baseline="-25000" dirty="0" smtClean="0"/>
              <a:t>2</a:t>
            </a:r>
            <a:r>
              <a:rPr lang="en-US" dirty="0" smtClean="0"/>
              <a:t> – 2).  Use the smaller of the 2 groups.  This is very conservative.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925" y="4643025"/>
            <a:ext cx="3847890" cy="18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2 sample t procedures are more robust than the one-sample t methods</a:t>
            </a:r>
          </a:p>
          <a:p>
            <a:endParaRPr lang="en-US" dirty="0"/>
          </a:p>
          <a:p>
            <a:r>
              <a:rPr lang="en-US" dirty="0" smtClean="0"/>
              <a:t>When planning a two sample study, choose equal sample sizes if you can.  When the shapes of the 2 populations  are similar and the two samples are equal sizes, p – values are quite accurate.</a:t>
            </a:r>
          </a:p>
          <a:p>
            <a:endParaRPr lang="en-US" dirty="0"/>
          </a:p>
          <a:p>
            <a:r>
              <a:rPr lang="en-US" dirty="0" smtClean="0"/>
              <a:t>Two sample t procedures are most robust against non-Normality and the conservative P-values (using option 2 for </a:t>
            </a:r>
            <a:r>
              <a:rPr lang="en-US" dirty="0" err="1" smtClean="0"/>
              <a:t>df</a:t>
            </a:r>
            <a:r>
              <a:rPr lang="en-US" dirty="0" smtClean="0"/>
              <a:t>) are most accurate.  </a:t>
            </a:r>
          </a:p>
        </p:txBody>
      </p:sp>
    </p:spTree>
    <p:extLst>
      <p:ext uri="{BB962C8B-B14F-4D97-AF65-F5344CB8AC3E}">
        <p14:creationId xmlns:p14="http://schemas.microsoft.com/office/powerpoint/2010/main" val="365414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0" y="2315324"/>
            <a:ext cx="8285286" cy="4235042"/>
          </a:xfrm>
        </p:spPr>
        <p:txBody>
          <a:bodyPr>
            <a:normAutofit/>
          </a:bodyPr>
          <a:lstStyle/>
          <a:p>
            <a:r>
              <a:rPr lang="en-US" dirty="0" smtClean="0"/>
              <a:t>Does increasing the amount of calcium in our diet reduce blood pressure? </a:t>
            </a:r>
          </a:p>
          <a:p>
            <a:pPr lvl="1"/>
            <a:r>
              <a:rPr lang="en-US" dirty="0" smtClean="0"/>
              <a:t>Double Blind, Randomized comparative experiment with 21 healthy men.  Group 1, chosen randomly, 10 men receiving a calcium supplement for 12 weeks.  Group 2, 11 men, received an identical placebo.  </a:t>
            </a:r>
          </a:p>
          <a:p>
            <a:pPr lvl="1"/>
            <a:r>
              <a:rPr lang="en-US" dirty="0" smtClean="0"/>
              <a:t>Response variable: The decrease in systolic blood pressure for the subject after 12 weeks in MM of Mercury (so a negative # indicates an increase </a:t>
            </a:r>
          </a:p>
          <a:p>
            <a:pPr marL="68580" indent="0">
              <a:buNone/>
            </a:pPr>
            <a:r>
              <a:rPr lang="en-US" dirty="0" smtClean="0"/>
              <a:t>Group 1:     7,   -4,   18,    17,    -3,    -5,   1,   10,   11,   -1</a:t>
            </a:r>
          </a:p>
          <a:p>
            <a:pPr marL="68580" indent="0">
              <a:buNone/>
            </a:pPr>
            <a:r>
              <a:rPr lang="en-US" dirty="0" smtClean="0"/>
              <a:t>Group 2:    -1,  12,   -1,   -3,   3,   -5,    5,  2,   -11,   -1,   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8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151</TotalTime>
  <Words>1057</Words>
  <Application>Microsoft Macintosh PowerPoint</Application>
  <PresentationFormat>On-screen Show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Austin</vt:lpstr>
      <vt:lpstr>Equation</vt:lpstr>
      <vt:lpstr>Comparing 2 population parameters</vt:lpstr>
      <vt:lpstr>Introduction: Two Sample problems</vt:lpstr>
      <vt:lpstr>PowerPoint Presentation</vt:lpstr>
      <vt:lpstr>Conditions for comparing 2 means </vt:lpstr>
      <vt:lpstr>Symbols</vt:lpstr>
      <vt:lpstr>Two Sample Z Statistic</vt:lpstr>
      <vt:lpstr>Two Sample T Test</vt:lpstr>
      <vt:lpstr>Robustness</vt:lpstr>
      <vt:lpstr>Example</vt:lpstr>
      <vt:lpstr>PowerPoint Presentation</vt:lpstr>
      <vt:lpstr>PowerPoint Presentation</vt:lpstr>
      <vt:lpstr>PowerPoint Presentation</vt:lpstr>
      <vt:lpstr>Calculator</vt:lpstr>
      <vt:lpstr>13.2 Comparing 2 proportions</vt:lpstr>
      <vt:lpstr>Symbols</vt:lpstr>
      <vt:lpstr>PowerPoint Presentation</vt:lpstr>
      <vt:lpstr>PowerPoint Presentation</vt:lpstr>
      <vt:lpstr>Calculator</vt:lpstr>
      <vt:lpstr>Let’s do In Vitro Example</vt:lpstr>
      <vt:lpstr>Continued</vt:lpstr>
    </vt:vector>
  </TitlesOfParts>
  <Company>Convent of the Sacred Heart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2 population parameters</dc:title>
  <dc:creator>Information Technology</dc:creator>
  <cp:lastModifiedBy>Information Technology</cp:lastModifiedBy>
  <cp:revision>16</cp:revision>
  <dcterms:created xsi:type="dcterms:W3CDTF">2012-03-07T16:51:18Z</dcterms:created>
  <dcterms:modified xsi:type="dcterms:W3CDTF">2012-03-12T16:26:59Z</dcterms:modified>
</cp:coreProperties>
</file>